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04" r:id="rId2"/>
    <p:sldId id="305" r:id="rId3"/>
    <p:sldId id="301" r:id="rId4"/>
    <p:sldId id="302"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285"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pPr/>
              <a:t>27.11.2019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pPr/>
              <a:t>27.11.2019</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pPr/>
              <a:t>27.11.2019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pPr/>
              <a:t>27.11.2019</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pPr/>
              <a:t>27.11.2019</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pPr/>
              <a:t>27.11.2019</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pPr/>
              <a:t>27.11.2019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9144000" cy="6858000"/>
          </a:xfrm>
        </p:spPr>
        <p:txBody>
          <a:bodyPr/>
          <a:lstStyle/>
          <a:p>
            <a:endParaRPr lang="tr-TR" dirty="0" smtClean="0"/>
          </a:p>
          <a:p>
            <a:endParaRPr lang="tr-TR" dirty="0"/>
          </a:p>
          <a:p>
            <a:endParaRPr lang="tr-TR" dirty="0" smtClean="0"/>
          </a:p>
          <a:p>
            <a:pPr algn="ctr"/>
            <a:r>
              <a:rPr lang="tr-TR" dirty="0" smtClean="0">
                <a:latin typeface="Times New Roman" pitchFamily="18" charset="0"/>
                <a:cs typeface="Times New Roman" pitchFamily="18" charset="0"/>
              </a:rPr>
              <a:t>PALAS ÇOK PROGRAMLI ANADOLU LİSESİ DÖGEP KASIM AYI ETKİNLİK RAPORU</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38332341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dirty="0" smtClean="0"/>
              <a:t> </a:t>
            </a:r>
            <a:r>
              <a:rPr lang="tr-TR" sz="2700" b="1" dirty="0" smtClean="0">
                <a:latin typeface="Times New Roman" pitchFamily="18" charset="0"/>
                <a:cs typeface="Times New Roman" pitchFamily="18" charset="0"/>
              </a:rPr>
              <a:t>5-KARŞILIKLI </a:t>
            </a:r>
            <a:r>
              <a:rPr lang="tr-TR" sz="2700" b="1" dirty="0">
                <a:latin typeface="Times New Roman" pitchFamily="18" charset="0"/>
                <a:cs typeface="Times New Roman" pitchFamily="18" charset="0"/>
              </a:rPr>
              <a:t>KONUŞMA VE SORU-CEVAP METODUNU KULLANIRDI </a:t>
            </a:r>
          </a:p>
        </p:txBody>
      </p:sp>
      <p:sp>
        <p:nvSpPr>
          <p:cNvPr id="3" name="İçerik Yer Tutucusu 2"/>
          <p:cNvSpPr>
            <a:spLocks noGrp="1"/>
          </p:cNvSpPr>
          <p:nvPr>
            <p:ph sz="quarter" idx="1"/>
          </p:nvPr>
        </p:nvSpPr>
        <p:spPr>
          <a:xfrm>
            <a:off x="0" y="1268760"/>
            <a:ext cx="9144000" cy="5589240"/>
          </a:xfrm>
        </p:spPr>
        <p:txBody>
          <a:bodyPr>
            <a:normAutofit/>
          </a:bodyPr>
          <a:lstStyle/>
          <a:p>
            <a:r>
              <a:rPr lang="tr-TR" sz="2400" dirty="0" err="1"/>
              <a:t>Birgün</a:t>
            </a:r>
            <a:r>
              <a:rPr lang="tr-TR" sz="2400" dirty="0"/>
              <a:t> </a:t>
            </a:r>
            <a:r>
              <a:rPr lang="tr-TR" sz="2400" dirty="0" err="1"/>
              <a:t>Rasûlullah</a:t>
            </a:r>
            <a:r>
              <a:rPr lang="tr-TR" sz="2400" dirty="0"/>
              <a:t> (</a:t>
            </a:r>
            <a:r>
              <a:rPr lang="tr-TR" sz="2400" dirty="0" err="1"/>
              <a:t>s.a.v</a:t>
            </a:r>
            <a:r>
              <a:rPr lang="tr-TR" sz="2400" dirty="0"/>
              <a:t>): </a:t>
            </a:r>
          </a:p>
          <a:p>
            <a:r>
              <a:rPr lang="tr-TR" sz="2400" dirty="0"/>
              <a:t>“–Ne dersiniz? Birinizin kapısının önünde bir nehir olsa da, o kimse her gün bu nehirde beş defa yıkansa, kirinden bir şey kalır mı?” diye sordu. </a:t>
            </a:r>
            <a:r>
              <a:rPr lang="tr-TR" sz="2400" dirty="0" err="1"/>
              <a:t>Sahâbîler</a:t>
            </a:r>
            <a:r>
              <a:rPr lang="tr-TR" sz="2400" dirty="0"/>
              <a:t>: </a:t>
            </a:r>
          </a:p>
          <a:p>
            <a:r>
              <a:rPr lang="tr-TR" sz="2400" dirty="0"/>
              <a:t>“–O kimsenin kirinden hiçbir şey kalmaz.” dediler. </a:t>
            </a:r>
            <a:r>
              <a:rPr lang="tr-TR" sz="2400" dirty="0" err="1"/>
              <a:t>Rasûl</a:t>
            </a:r>
            <a:r>
              <a:rPr lang="tr-TR" sz="2400" dirty="0"/>
              <a:t>-i Ekrem: </a:t>
            </a:r>
          </a:p>
          <a:p>
            <a:r>
              <a:rPr lang="tr-TR" sz="2400" dirty="0"/>
              <a:t>“–Beş vakit namaz işte bunun gibidir. Allah beş vakit namazla günahları silip yok eder” buyurdular. (</a:t>
            </a:r>
            <a:r>
              <a:rPr lang="tr-TR" sz="2400" dirty="0" err="1"/>
              <a:t>Buhârî</a:t>
            </a:r>
            <a:r>
              <a:rPr lang="tr-TR" sz="2400" dirty="0"/>
              <a:t>, </a:t>
            </a:r>
            <a:r>
              <a:rPr lang="tr-TR" sz="2400" dirty="0" err="1"/>
              <a:t>Mevâkît</a:t>
            </a:r>
            <a:r>
              <a:rPr lang="tr-TR" sz="2400" dirty="0"/>
              <a:t> 6; Müslim, </a:t>
            </a:r>
            <a:r>
              <a:rPr lang="tr-TR" sz="2400" dirty="0" err="1"/>
              <a:t>Mesâcid</a:t>
            </a:r>
            <a:r>
              <a:rPr lang="tr-TR" sz="2400" dirty="0"/>
              <a:t> 283</a:t>
            </a:r>
            <a:r>
              <a:rPr lang="tr-TR" sz="2400" dirty="0" smtClean="0"/>
              <a:t>)</a:t>
            </a:r>
          </a:p>
          <a:p>
            <a:r>
              <a:rPr lang="tr-TR" sz="2400" i="1" dirty="0"/>
              <a:t>Anlatacağı konuya dikkat çekmek, merak ve ilgi uyandırmak için soru sorardı. İnsan ilgisizce dinlediği şeyi öğrenmez, hele uzun zaman aklında hiç tutmaz. Onun için eğiticilerin sorular sorarak, dinleyenleri motive etmesi çok önemlidir.</a:t>
            </a:r>
          </a:p>
        </p:txBody>
      </p:sp>
    </p:spTree>
    <p:extLst>
      <p:ext uri="{BB962C8B-B14F-4D97-AF65-F5344CB8AC3E}">
        <p14:creationId xmlns="" xmlns:p14="http://schemas.microsoft.com/office/powerpoint/2010/main" val="3890581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p:spPr>
        <p:txBody>
          <a:bodyPr>
            <a:normAutofit/>
          </a:bodyPr>
          <a:lstStyle/>
          <a:p>
            <a:r>
              <a:rPr lang="tr-TR" sz="2400" b="1" dirty="0" smtClean="0"/>
              <a:t>6-MUHATABINI </a:t>
            </a:r>
            <a:r>
              <a:rPr lang="tr-TR" sz="2400" b="1" dirty="0"/>
              <a:t>AKLÎ VE MANTIKÎ İZAHLARLA İKNÂ EDERDİ </a:t>
            </a:r>
          </a:p>
        </p:txBody>
      </p:sp>
      <p:sp>
        <p:nvSpPr>
          <p:cNvPr id="3" name="İçerik Yer Tutucusu 2"/>
          <p:cNvSpPr>
            <a:spLocks noGrp="1"/>
          </p:cNvSpPr>
          <p:nvPr>
            <p:ph sz="quarter" idx="1"/>
          </p:nvPr>
        </p:nvSpPr>
        <p:spPr>
          <a:xfrm>
            <a:off x="0" y="1268760"/>
            <a:ext cx="9144000" cy="5589240"/>
          </a:xfrm>
        </p:spPr>
        <p:txBody>
          <a:bodyPr/>
          <a:lstStyle/>
          <a:p>
            <a:pPr algn="just"/>
            <a:r>
              <a:rPr lang="tr-TR" dirty="0" err="1"/>
              <a:t>Rasûlullah</a:t>
            </a:r>
            <a:r>
              <a:rPr lang="tr-TR" dirty="0"/>
              <a:t> (</a:t>
            </a:r>
            <a:r>
              <a:rPr lang="tr-TR" dirty="0" err="1"/>
              <a:t>s.a.v</a:t>
            </a:r>
            <a:r>
              <a:rPr lang="tr-TR" dirty="0"/>
              <a:t>), öğretmek istediklerini sadece tebliğle kalmaz, muhatabın durumuna göre aklî ve mantıkî delillerle onu </a:t>
            </a:r>
            <a:r>
              <a:rPr lang="tr-TR" dirty="0" err="1"/>
              <a:t>iknâ</a:t>
            </a:r>
            <a:r>
              <a:rPr lang="tr-TR" dirty="0"/>
              <a:t> ederdi. Efendimiz bu usulle, yanlış olan bir şeyi doğru zanneden kimsenin kalbinden bâtılı söküp atmayı hedeflerdi</a:t>
            </a:r>
            <a:r>
              <a:rPr lang="tr-TR" dirty="0" smtClean="0"/>
              <a:t>.</a:t>
            </a:r>
          </a:p>
          <a:p>
            <a:pPr algn="just"/>
            <a:r>
              <a:rPr lang="tr-TR" i="1" dirty="0" smtClean="0"/>
              <a:t>Bu yöntemle öğrencilerin doğru bildikleri yanlışları düzeltebilmeyi hedeflemelidir. </a:t>
            </a:r>
            <a:endParaRPr lang="tr-TR" i="1" dirty="0"/>
          </a:p>
        </p:txBody>
      </p:sp>
    </p:spTree>
    <p:extLst>
      <p:ext uri="{BB962C8B-B14F-4D97-AF65-F5344CB8AC3E}">
        <p14:creationId xmlns="" xmlns:p14="http://schemas.microsoft.com/office/powerpoint/2010/main" val="356217852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b="1" dirty="0" smtClean="0"/>
              <a:t>7-ZEKÂLARINI </a:t>
            </a:r>
            <a:r>
              <a:rPr lang="tr-TR" sz="2000" b="1" dirty="0"/>
              <a:t>AÇMAK VE BİLGİ SEVİYELERİNİ ÖLÇMEK İÇİN SUALLER SORARDI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Allah Resulü (</a:t>
            </a:r>
            <a:r>
              <a:rPr lang="tr-TR" dirty="0" err="1"/>
              <a:t>s.a.v</a:t>
            </a:r>
            <a:r>
              <a:rPr lang="tr-TR" dirty="0"/>
              <a:t>.) soru sorarak ilgi ve merak uyandırıyor, dinleyenleri motive ediyor, ondan sonra anlatacaklarını anlatıyor</a:t>
            </a:r>
            <a:r>
              <a:rPr lang="tr-TR" dirty="0" smtClean="0"/>
              <a:t>.</a:t>
            </a:r>
            <a:endParaRPr lang="tr-TR" dirty="0"/>
          </a:p>
          <a:p>
            <a:pPr algn="just"/>
            <a:r>
              <a:rPr lang="tr-TR" i="1" dirty="0"/>
              <a:t>İnsan ilgisizce dinlediği şeyi öğrenmez, hele uzun zaman aklında hiç tutmaz. Onun için eğiticilerin sorular sorarak, dinleyenleri motive etmesi çok önemlidir.</a:t>
            </a:r>
          </a:p>
        </p:txBody>
      </p:sp>
    </p:spTree>
    <p:extLst>
      <p:ext uri="{BB962C8B-B14F-4D97-AF65-F5344CB8AC3E}">
        <p14:creationId xmlns="" xmlns:p14="http://schemas.microsoft.com/office/powerpoint/2010/main" val="3332819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036496" cy="908720"/>
          </a:xfrm>
        </p:spPr>
        <p:txBody>
          <a:bodyPr>
            <a:normAutofit/>
          </a:bodyPr>
          <a:lstStyle/>
          <a:p>
            <a:r>
              <a:rPr lang="tr-TR" sz="2000" dirty="0" smtClean="0"/>
              <a:t>8-TEŞBİH</a:t>
            </a:r>
            <a:r>
              <a:rPr lang="tr-TR" sz="2000" dirty="0"/>
              <a:t>, TEMSİL ve MUKAYESELER YAPARDI </a:t>
            </a:r>
          </a:p>
        </p:txBody>
      </p:sp>
      <p:sp>
        <p:nvSpPr>
          <p:cNvPr id="3" name="İçerik Yer Tutucusu 2"/>
          <p:cNvSpPr>
            <a:spLocks noGrp="1"/>
          </p:cNvSpPr>
          <p:nvPr>
            <p:ph sz="quarter" idx="1"/>
          </p:nvPr>
        </p:nvSpPr>
        <p:spPr>
          <a:xfrm>
            <a:off x="0" y="1412776"/>
            <a:ext cx="9144000" cy="5445224"/>
          </a:xfrm>
        </p:spPr>
        <p:txBody>
          <a:bodyPr/>
          <a:lstStyle/>
          <a:p>
            <a:pPr algn="just"/>
            <a:endParaRPr lang="tr-TR" sz="2400" dirty="0" smtClean="0"/>
          </a:p>
          <a:p>
            <a:pPr algn="just"/>
            <a:endParaRPr lang="tr-TR" sz="2400" dirty="0"/>
          </a:p>
          <a:p>
            <a:pPr algn="just"/>
            <a:r>
              <a:rPr lang="tr-TR" sz="2400" dirty="0" err="1" smtClean="0"/>
              <a:t>Rasûlullah</a:t>
            </a:r>
            <a:r>
              <a:rPr lang="tr-TR" sz="2400" dirty="0" smtClean="0"/>
              <a:t> </a:t>
            </a:r>
            <a:r>
              <a:rPr lang="tr-TR" sz="2400" dirty="0"/>
              <a:t>(</a:t>
            </a:r>
            <a:r>
              <a:rPr lang="tr-TR" sz="2400" dirty="0" err="1"/>
              <a:t>s.a.v</a:t>
            </a:r>
            <a:r>
              <a:rPr lang="tr-TR" sz="2400" dirty="0"/>
              <a:t>) şöyle buyurmuştur: </a:t>
            </a:r>
          </a:p>
          <a:p>
            <a:pPr algn="just"/>
            <a:r>
              <a:rPr lang="tr-TR" sz="2400" dirty="0"/>
              <a:t>“</a:t>
            </a:r>
            <a:r>
              <a:rPr lang="tr-TR" sz="2400" dirty="0" err="1"/>
              <a:t>Mü’min</a:t>
            </a:r>
            <a:r>
              <a:rPr lang="tr-TR" sz="2400" dirty="0"/>
              <a:t> bal arısına benzer. Arı; </a:t>
            </a:r>
            <a:r>
              <a:rPr lang="tr-TR" sz="2400" dirty="0" err="1"/>
              <a:t>dâimâ</a:t>
            </a:r>
            <a:r>
              <a:rPr lang="tr-TR" sz="2400" dirty="0"/>
              <a:t> temiz olan şeyleri yer, temiz olan şeyler ortaya koyar, temiz yerlere konar ve </a:t>
            </a:r>
            <a:r>
              <a:rPr lang="tr-TR" sz="2400" dirty="0" err="1"/>
              <a:t>nâzik</a:t>
            </a:r>
            <a:r>
              <a:rPr lang="tr-TR" sz="2400" dirty="0"/>
              <a:t> davrandığı için konduğu yere zarar vermez, orayı kırıp bozmaz. Düştüğünde ise kırılmaz, bozulmaz.” [3] </a:t>
            </a:r>
            <a:endParaRPr lang="tr-TR" sz="2400" dirty="0" smtClean="0"/>
          </a:p>
          <a:p>
            <a:pPr marL="0" indent="0" algn="just">
              <a:buNone/>
            </a:pPr>
            <a:r>
              <a:rPr lang="tr-TR" sz="2400" dirty="0" smtClean="0"/>
              <a:t>Benzetmeler, hikâyeler </a:t>
            </a:r>
            <a:r>
              <a:rPr lang="tr-TR" sz="2400" dirty="0"/>
              <a:t>ve örnekler, </a:t>
            </a:r>
            <a:r>
              <a:rPr lang="tr-TR" sz="2400" dirty="0" smtClean="0"/>
              <a:t> karşılaştırmalar çocukların </a:t>
            </a:r>
            <a:r>
              <a:rPr lang="tr-TR" sz="2400" dirty="0"/>
              <a:t>aklında daha iyi </a:t>
            </a:r>
            <a:r>
              <a:rPr lang="tr-TR" sz="2400" dirty="0" smtClean="0"/>
              <a:t>kalacağı için en iyi eğitim metotlarından biridir.</a:t>
            </a:r>
            <a:endParaRPr lang="tr-TR" sz="2400" dirty="0"/>
          </a:p>
          <a:p>
            <a:endParaRPr lang="tr-TR" dirty="0"/>
          </a:p>
        </p:txBody>
      </p:sp>
    </p:spTree>
    <p:extLst>
      <p:ext uri="{BB962C8B-B14F-4D97-AF65-F5344CB8AC3E}">
        <p14:creationId xmlns="" xmlns:p14="http://schemas.microsoft.com/office/powerpoint/2010/main" val="29958400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036496" cy="1052736"/>
          </a:xfrm>
        </p:spPr>
        <p:txBody>
          <a:bodyPr>
            <a:normAutofit/>
          </a:bodyPr>
          <a:lstStyle/>
          <a:p>
            <a:r>
              <a:rPr lang="tr-TR" sz="2000" dirty="0" smtClean="0"/>
              <a:t>9-MEVZÛYU </a:t>
            </a:r>
            <a:r>
              <a:rPr lang="tr-TR" sz="2000" dirty="0"/>
              <a:t>İZAH ETMEK İÇİN ŞEKİLLER ÇİZERDİ </a:t>
            </a:r>
          </a:p>
        </p:txBody>
      </p:sp>
      <p:sp>
        <p:nvSpPr>
          <p:cNvPr id="3" name="İçerik Yer Tutucusu 2"/>
          <p:cNvSpPr>
            <a:spLocks noGrp="1"/>
          </p:cNvSpPr>
          <p:nvPr>
            <p:ph sz="quarter" idx="1"/>
          </p:nvPr>
        </p:nvSpPr>
        <p:spPr>
          <a:xfrm>
            <a:off x="0" y="1600200"/>
            <a:ext cx="9144000" cy="5257800"/>
          </a:xfrm>
        </p:spPr>
        <p:txBody>
          <a:bodyPr>
            <a:normAutofit/>
          </a:bodyPr>
          <a:lstStyle/>
          <a:p>
            <a:pPr algn="just"/>
            <a:r>
              <a:rPr lang="tr-TR" dirty="0" err="1"/>
              <a:t>Rasûlullah</a:t>
            </a:r>
            <a:r>
              <a:rPr lang="tr-TR" dirty="0"/>
              <a:t> (</a:t>
            </a:r>
            <a:r>
              <a:rPr lang="tr-TR" dirty="0" err="1"/>
              <a:t>s.a.v</a:t>
            </a:r>
            <a:r>
              <a:rPr lang="tr-TR" dirty="0"/>
              <a:t>) biri uzağa, diğeri de yakına olmak üzere iki çakıl taşı atar ve: </a:t>
            </a:r>
          </a:p>
          <a:p>
            <a:pPr algn="just"/>
            <a:r>
              <a:rPr lang="tr-TR" dirty="0"/>
              <a:t>“–Bunun ve şunun </a:t>
            </a:r>
            <a:r>
              <a:rPr lang="tr-TR" dirty="0" err="1"/>
              <a:t>misâli</a:t>
            </a:r>
            <a:r>
              <a:rPr lang="tr-TR" dirty="0"/>
              <a:t> neye benzer bilir misiniz?” diye sorar. </a:t>
            </a:r>
          </a:p>
          <a:p>
            <a:pPr algn="just"/>
            <a:r>
              <a:rPr lang="tr-TR" dirty="0"/>
              <a:t>Orada bulunan </a:t>
            </a:r>
            <a:r>
              <a:rPr lang="tr-TR" dirty="0" err="1"/>
              <a:t>sahâbîler</a:t>
            </a:r>
            <a:r>
              <a:rPr lang="tr-TR" dirty="0"/>
              <a:t>: </a:t>
            </a:r>
          </a:p>
          <a:p>
            <a:pPr algn="just"/>
            <a:r>
              <a:rPr lang="tr-TR" dirty="0"/>
              <a:t>“–Allah ve </a:t>
            </a:r>
            <a:r>
              <a:rPr lang="tr-TR" dirty="0" err="1"/>
              <a:t>Rasûlü</a:t>
            </a:r>
            <a:r>
              <a:rPr lang="tr-TR" dirty="0"/>
              <a:t> bilir” derler. </a:t>
            </a:r>
            <a:r>
              <a:rPr lang="tr-TR" dirty="0" err="1"/>
              <a:t>Rasûlullah</a:t>
            </a:r>
            <a:r>
              <a:rPr lang="tr-TR" dirty="0"/>
              <a:t> (</a:t>
            </a:r>
            <a:r>
              <a:rPr lang="tr-TR" dirty="0" err="1"/>
              <a:t>s.a.v</a:t>
            </a:r>
            <a:r>
              <a:rPr lang="tr-TR" dirty="0"/>
              <a:t>): </a:t>
            </a:r>
          </a:p>
          <a:p>
            <a:pPr algn="just"/>
            <a:r>
              <a:rPr lang="tr-TR" dirty="0"/>
              <a:t>“–Şu (uzağa düşen taş) emel, bu (yakına düşen taş) da eceldir.” buyurur. (</a:t>
            </a:r>
            <a:r>
              <a:rPr lang="tr-TR" dirty="0" err="1"/>
              <a:t>Tirmizî</a:t>
            </a:r>
            <a:r>
              <a:rPr lang="tr-TR" dirty="0"/>
              <a:t>, </a:t>
            </a:r>
            <a:r>
              <a:rPr lang="tr-TR" dirty="0" err="1"/>
              <a:t>Edeb</a:t>
            </a:r>
            <a:r>
              <a:rPr lang="tr-TR" dirty="0"/>
              <a:t>, 82) </a:t>
            </a:r>
          </a:p>
          <a:p>
            <a:endParaRPr lang="tr-TR" dirty="0"/>
          </a:p>
        </p:txBody>
      </p:sp>
    </p:spTree>
    <p:extLst>
      <p:ext uri="{BB962C8B-B14F-4D97-AF65-F5344CB8AC3E}">
        <p14:creationId xmlns="" xmlns:p14="http://schemas.microsoft.com/office/powerpoint/2010/main" val="25862431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43000"/>
          </a:xfrm>
        </p:spPr>
        <p:txBody>
          <a:bodyPr>
            <a:normAutofit/>
          </a:bodyPr>
          <a:lstStyle/>
          <a:p>
            <a:r>
              <a:rPr lang="tr-TR" sz="2000" dirty="0" smtClean="0"/>
              <a:t>10-SÖZLE </a:t>
            </a:r>
            <a:r>
              <a:rPr lang="tr-TR" sz="2000" dirty="0"/>
              <a:t>BERABER JEST VE MİMİKLERİNİ DE KULLANIRDI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err="1"/>
              <a:t>Rasûlullah</a:t>
            </a:r>
            <a:r>
              <a:rPr lang="tr-TR" dirty="0"/>
              <a:t> (</a:t>
            </a:r>
            <a:r>
              <a:rPr lang="tr-TR" dirty="0" err="1"/>
              <a:t>s.a.v</a:t>
            </a:r>
            <a:r>
              <a:rPr lang="tr-TR" dirty="0"/>
              <a:t>) </a:t>
            </a:r>
            <a:r>
              <a:rPr lang="tr-TR" dirty="0" err="1"/>
              <a:t>birgün</a:t>
            </a:r>
            <a:r>
              <a:rPr lang="tr-TR" dirty="0"/>
              <a:t>: </a:t>
            </a:r>
          </a:p>
          <a:p>
            <a:pPr algn="just"/>
            <a:r>
              <a:rPr lang="tr-TR" dirty="0"/>
              <a:t>“</a:t>
            </a:r>
            <a:r>
              <a:rPr lang="tr-TR" dirty="0" err="1"/>
              <a:t>Mü’min</a:t>
            </a:r>
            <a:r>
              <a:rPr lang="tr-TR" dirty="0"/>
              <a:t> diğer </a:t>
            </a:r>
            <a:r>
              <a:rPr lang="tr-TR" dirty="0" err="1"/>
              <a:t>mü’min</a:t>
            </a:r>
            <a:r>
              <a:rPr lang="tr-TR" dirty="0"/>
              <a:t> için parçaları birbirini perçinleyen </a:t>
            </a:r>
            <a:r>
              <a:rPr lang="tr-TR" dirty="0" err="1"/>
              <a:t>binâ</a:t>
            </a:r>
            <a:r>
              <a:rPr lang="tr-TR" dirty="0"/>
              <a:t> gibidir.” buyurmuş, ardında (bunu açıklamak için) parmaklarını birbirine kenetlemiştir. (</a:t>
            </a:r>
            <a:r>
              <a:rPr lang="tr-TR" dirty="0" err="1"/>
              <a:t>Buhârî</a:t>
            </a:r>
            <a:r>
              <a:rPr lang="tr-TR" dirty="0"/>
              <a:t>, Mezâlim, 5) </a:t>
            </a:r>
          </a:p>
          <a:p>
            <a:pPr algn="just"/>
            <a:r>
              <a:rPr lang="tr-TR" dirty="0"/>
              <a:t>Yine, “Yetimi koruyup kollayan kişi ile ben, cennette şu ikisi gibiyiz” buyurup, işaret ve orta parmağını göstermiştir. (</a:t>
            </a:r>
            <a:r>
              <a:rPr lang="tr-TR" dirty="0" err="1"/>
              <a:t>Buhârî</a:t>
            </a:r>
            <a:r>
              <a:rPr lang="tr-TR" dirty="0"/>
              <a:t>, </a:t>
            </a:r>
            <a:r>
              <a:rPr lang="tr-TR" dirty="0" err="1"/>
              <a:t>Edeb</a:t>
            </a:r>
            <a:r>
              <a:rPr lang="tr-TR" dirty="0"/>
              <a:t>, 24) </a:t>
            </a:r>
          </a:p>
          <a:p>
            <a:pPr algn="just"/>
            <a:endParaRPr lang="tr-TR" dirty="0"/>
          </a:p>
        </p:txBody>
      </p:sp>
    </p:spTree>
    <p:extLst>
      <p:ext uri="{BB962C8B-B14F-4D97-AF65-F5344CB8AC3E}">
        <p14:creationId xmlns="" xmlns:p14="http://schemas.microsoft.com/office/powerpoint/2010/main" val="28683724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txBody>
          <a:bodyPr>
            <a:normAutofit/>
          </a:bodyPr>
          <a:lstStyle/>
          <a:p>
            <a:r>
              <a:rPr lang="tr-TR" sz="2000" dirty="0" smtClean="0"/>
              <a:t>11-HAKKINDA </a:t>
            </a:r>
            <a:r>
              <a:rPr lang="tr-TR" sz="2000" dirty="0"/>
              <a:t>BİLGİ VERMEK İSTEDİĞİ ŞEYİ YUKARI KALDIRIP GÖSTERİRDİ </a:t>
            </a:r>
          </a:p>
        </p:txBody>
      </p:sp>
      <p:sp>
        <p:nvSpPr>
          <p:cNvPr id="3" name="İçerik Yer Tutucusu 2"/>
          <p:cNvSpPr>
            <a:spLocks noGrp="1"/>
          </p:cNvSpPr>
          <p:nvPr>
            <p:ph sz="quarter" idx="1"/>
          </p:nvPr>
        </p:nvSpPr>
        <p:spPr>
          <a:xfrm>
            <a:off x="0" y="1196752"/>
            <a:ext cx="9144000" cy="5661248"/>
          </a:xfrm>
        </p:spPr>
        <p:txBody>
          <a:bodyPr/>
          <a:lstStyle/>
          <a:p>
            <a:pPr algn="just"/>
            <a:r>
              <a:rPr lang="tr-TR" dirty="0"/>
              <a:t>Hz. Ali (</a:t>
            </a:r>
            <a:r>
              <a:rPr lang="tr-TR" dirty="0" err="1"/>
              <a:t>r.a</a:t>
            </a:r>
            <a:r>
              <a:rPr lang="tr-TR" dirty="0"/>
              <a:t>) şöyle der: </a:t>
            </a:r>
          </a:p>
          <a:p>
            <a:pPr algn="just"/>
            <a:r>
              <a:rPr lang="tr-TR" dirty="0" err="1"/>
              <a:t>Rasûlullah</a:t>
            </a:r>
            <a:r>
              <a:rPr lang="tr-TR" dirty="0"/>
              <a:t> (</a:t>
            </a:r>
            <a:r>
              <a:rPr lang="tr-TR" dirty="0" err="1"/>
              <a:t>s.a.v</a:t>
            </a:r>
            <a:r>
              <a:rPr lang="tr-TR" dirty="0"/>
              <a:t>) sol eline ipek, sağ eline de altın aldı. Sonra ikisini elleriyle yukarı kaldırdı ve: </a:t>
            </a:r>
          </a:p>
          <a:p>
            <a:pPr algn="just"/>
            <a:r>
              <a:rPr lang="tr-TR" dirty="0"/>
              <a:t>“–Bu ikisi ümmetimin erkeklerine haramdır, kadınlarına ise helâldir” buyurdu. (</a:t>
            </a:r>
            <a:r>
              <a:rPr lang="tr-TR" dirty="0" err="1"/>
              <a:t>İbn</a:t>
            </a:r>
            <a:r>
              <a:rPr lang="tr-TR" dirty="0"/>
              <a:t>-i </a:t>
            </a:r>
            <a:r>
              <a:rPr lang="tr-TR" dirty="0" err="1"/>
              <a:t>Mâce</a:t>
            </a:r>
            <a:r>
              <a:rPr lang="tr-TR" dirty="0"/>
              <a:t>, </a:t>
            </a:r>
            <a:r>
              <a:rPr lang="tr-TR" dirty="0" err="1"/>
              <a:t>Libâs</a:t>
            </a:r>
            <a:r>
              <a:rPr lang="tr-TR" dirty="0"/>
              <a:t>, 19; </a:t>
            </a:r>
            <a:r>
              <a:rPr lang="tr-TR" dirty="0" err="1"/>
              <a:t>Ebû</a:t>
            </a:r>
            <a:r>
              <a:rPr lang="tr-TR" dirty="0"/>
              <a:t> </a:t>
            </a:r>
            <a:r>
              <a:rPr lang="tr-TR" dirty="0" err="1"/>
              <a:t>Dâvûd</a:t>
            </a:r>
            <a:r>
              <a:rPr lang="tr-TR" dirty="0"/>
              <a:t>, </a:t>
            </a:r>
            <a:r>
              <a:rPr lang="tr-TR" dirty="0" err="1"/>
              <a:t>Libâs</a:t>
            </a:r>
            <a:r>
              <a:rPr lang="tr-TR" dirty="0"/>
              <a:t>, 11) </a:t>
            </a:r>
          </a:p>
          <a:p>
            <a:pPr algn="just"/>
            <a:endParaRPr lang="tr-TR" dirty="0"/>
          </a:p>
        </p:txBody>
      </p:sp>
    </p:spTree>
    <p:extLst>
      <p:ext uri="{BB962C8B-B14F-4D97-AF65-F5344CB8AC3E}">
        <p14:creationId xmlns="" xmlns:p14="http://schemas.microsoft.com/office/powerpoint/2010/main" val="25658813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dirty="0" smtClean="0"/>
              <a:t>12-SUÂL </a:t>
            </a:r>
            <a:r>
              <a:rPr lang="tr-TR" sz="2000" dirty="0"/>
              <a:t>SORULMADIĞI HÂLDE SÖZE BAŞLAYARAK MÜHİM BİR MES’ELEYİ ANLATIRLARDI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Efendimiz (</a:t>
            </a:r>
            <a:r>
              <a:rPr lang="tr-TR" dirty="0" err="1"/>
              <a:t>s.a.v</a:t>
            </a:r>
            <a:r>
              <a:rPr lang="tr-TR" dirty="0"/>
              <a:t>), soruları ve ihtiyaçları, kişinin hâlinden ve </a:t>
            </a:r>
            <a:r>
              <a:rPr lang="tr-TR" dirty="0" err="1"/>
              <a:t>sîmâsından</a:t>
            </a:r>
            <a:r>
              <a:rPr lang="tr-TR" dirty="0"/>
              <a:t> teşhis ederdi. Bu, hocanın </a:t>
            </a:r>
            <a:r>
              <a:rPr lang="tr-TR" dirty="0" err="1"/>
              <a:t>firâsetine</a:t>
            </a:r>
            <a:r>
              <a:rPr lang="tr-TR" dirty="0"/>
              <a:t> bağlı bir keyfiyettir. </a:t>
            </a:r>
          </a:p>
          <a:p>
            <a:pPr algn="just"/>
            <a:r>
              <a:rPr lang="tr-TR" dirty="0"/>
              <a:t>Bu </a:t>
            </a:r>
            <a:r>
              <a:rPr lang="tr-TR" dirty="0" err="1"/>
              <a:t>metod</a:t>
            </a:r>
            <a:r>
              <a:rPr lang="tr-TR" dirty="0"/>
              <a:t>, daha sonra ortaya çıkabilecek </a:t>
            </a:r>
            <a:r>
              <a:rPr lang="tr-TR" dirty="0" err="1"/>
              <a:t>mes’ele</a:t>
            </a:r>
            <a:r>
              <a:rPr lang="tr-TR" dirty="0"/>
              <a:t> ve şüpheleri baştan bertaraf etmeyi sağlar. </a:t>
            </a:r>
          </a:p>
          <a:p>
            <a:endParaRPr lang="tr-TR" dirty="0"/>
          </a:p>
        </p:txBody>
      </p:sp>
    </p:spTree>
    <p:extLst>
      <p:ext uri="{BB962C8B-B14F-4D97-AF65-F5344CB8AC3E}">
        <p14:creationId xmlns="" xmlns:p14="http://schemas.microsoft.com/office/powerpoint/2010/main" val="22146533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p:spPr>
        <p:txBody>
          <a:bodyPr>
            <a:normAutofit/>
          </a:bodyPr>
          <a:lstStyle/>
          <a:p>
            <a:r>
              <a:rPr lang="tr-TR" sz="2000" dirty="0" smtClean="0"/>
              <a:t>13-MUHATABININ </a:t>
            </a:r>
            <a:r>
              <a:rPr lang="tr-TR" sz="2000" dirty="0"/>
              <a:t>SORUSUNA NE EKSİK NE FAZLA TAM CEVAP VERİRDİ </a:t>
            </a:r>
          </a:p>
        </p:txBody>
      </p:sp>
      <p:sp>
        <p:nvSpPr>
          <p:cNvPr id="3" name="İçerik Yer Tutucusu 2"/>
          <p:cNvSpPr>
            <a:spLocks noGrp="1"/>
          </p:cNvSpPr>
          <p:nvPr>
            <p:ph sz="quarter" idx="1"/>
          </p:nvPr>
        </p:nvSpPr>
        <p:spPr>
          <a:xfrm>
            <a:off x="0" y="1484784"/>
            <a:ext cx="9144000" cy="5373216"/>
          </a:xfrm>
        </p:spPr>
        <p:txBody>
          <a:bodyPr>
            <a:normAutofit/>
          </a:bodyPr>
          <a:lstStyle/>
          <a:p>
            <a:pPr algn="just"/>
            <a:r>
              <a:rPr lang="tr-TR" i="1" dirty="0"/>
              <a:t>Bu şekilde dikkatlerin dağılmasına mâni olurdu</a:t>
            </a:r>
            <a:r>
              <a:rPr lang="tr-TR" dirty="0"/>
              <a:t>. </a:t>
            </a:r>
            <a:r>
              <a:rPr lang="tr-TR" dirty="0" err="1"/>
              <a:t>Nevvâs</a:t>
            </a:r>
            <a:r>
              <a:rPr lang="tr-TR" dirty="0"/>
              <a:t> bin </a:t>
            </a:r>
            <a:r>
              <a:rPr lang="tr-TR" dirty="0" err="1"/>
              <a:t>Sem’ân</a:t>
            </a:r>
            <a:r>
              <a:rPr lang="tr-TR" dirty="0"/>
              <a:t> (</a:t>
            </a:r>
            <a:r>
              <a:rPr lang="tr-TR" dirty="0" err="1"/>
              <a:t>r.a</a:t>
            </a:r>
            <a:r>
              <a:rPr lang="tr-TR" dirty="0"/>
              <a:t>) şöyle anlatıyor: </a:t>
            </a:r>
          </a:p>
          <a:p>
            <a:pPr algn="just"/>
            <a:r>
              <a:rPr lang="tr-TR" dirty="0" err="1"/>
              <a:t>Rasûlullah</a:t>
            </a:r>
            <a:r>
              <a:rPr lang="tr-TR" dirty="0"/>
              <a:t> (</a:t>
            </a:r>
            <a:r>
              <a:rPr lang="tr-TR" dirty="0" err="1"/>
              <a:t>s.a.v</a:t>
            </a:r>
            <a:r>
              <a:rPr lang="tr-TR" dirty="0"/>
              <a:t>)’in yanında Medine’de bir sene (misafir) kaldım… </a:t>
            </a:r>
            <a:r>
              <a:rPr lang="tr-TR" dirty="0" err="1"/>
              <a:t>Efendimiz’e</a:t>
            </a:r>
            <a:r>
              <a:rPr lang="tr-TR" dirty="0"/>
              <a:t> bir defasında iyilik ve günahın ne olduğunu sorduğumda şöyle buyurdular: </a:t>
            </a:r>
          </a:p>
          <a:p>
            <a:pPr algn="just"/>
            <a:r>
              <a:rPr lang="tr-TR" dirty="0"/>
              <a:t>“−İyilik ahlak güzelliğidir. Günah ise içine sinmeyen ve insanların bilmesini istemediğin şeydir.” (Müslim, </a:t>
            </a:r>
            <a:r>
              <a:rPr lang="tr-TR" dirty="0" err="1"/>
              <a:t>Birr</a:t>
            </a:r>
            <a:r>
              <a:rPr lang="tr-TR" dirty="0"/>
              <a:t>, 14-15) </a:t>
            </a:r>
          </a:p>
        </p:txBody>
      </p:sp>
    </p:spTree>
    <p:extLst>
      <p:ext uri="{BB962C8B-B14F-4D97-AF65-F5344CB8AC3E}">
        <p14:creationId xmlns="" xmlns:p14="http://schemas.microsoft.com/office/powerpoint/2010/main" val="322790804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dirty="0" smtClean="0"/>
              <a:t>14- </a:t>
            </a:r>
            <a:r>
              <a:rPr lang="tr-TR" sz="2000" dirty="0"/>
              <a:t>İHTİYACA BİNAEN SORUYA FAZLASIYLA CEVAP VERDİĞİ DE OLURDU </a:t>
            </a:r>
          </a:p>
        </p:txBody>
      </p:sp>
      <p:sp>
        <p:nvSpPr>
          <p:cNvPr id="3" name="İçerik Yer Tutucusu 2"/>
          <p:cNvSpPr>
            <a:spLocks noGrp="1"/>
          </p:cNvSpPr>
          <p:nvPr>
            <p:ph sz="quarter" idx="1"/>
          </p:nvPr>
        </p:nvSpPr>
        <p:spPr>
          <a:xfrm>
            <a:off x="0" y="1340768"/>
            <a:ext cx="9144000" cy="5517232"/>
          </a:xfrm>
        </p:spPr>
        <p:txBody>
          <a:bodyPr>
            <a:normAutofit lnSpcReduction="10000"/>
          </a:bodyPr>
          <a:lstStyle/>
          <a:p>
            <a:r>
              <a:rPr lang="tr-TR" dirty="0"/>
              <a:t>Allah </a:t>
            </a:r>
            <a:r>
              <a:rPr lang="tr-TR" dirty="0" err="1"/>
              <a:t>Rasûlü</a:t>
            </a:r>
            <a:r>
              <a:rPr lang="tr-TR" dirty="0"/>
              <a:t> (</a:t>
            </a:r>
            <a:r>
              <a:rPr lang="tr-TR" dirty="0" err="1"/>
              <a:t>s.a.v</a:t>
            </a:r>
            <a:r>
              <a:rPr lang="tr-TR" dirty="0"/>
              <a:t>) </a:t>
            </a:r>
            <a:r>
              <a:rPr lang="tr-TR" dirty="0" err="1"/>
              <a:t>îcâb</a:t>
            </a:r>
            <a:r>
              <a:rPr lang="tr-TR" dirty="0"/>
              <a:t> ettiğinde şüphe bırakmayacak şekilde etraflı açıklamalarda bulunmuştur. </a:t>
            </a:r>
          </a:p>
          <a:p>
            <a:r>
              <a:rPr lang="tr-TR" dirty="0" err="1"/>
              <a:t>Rasûlullah</a:t>
            </a:r>
            <a:r>
              <a:rPr lang="tr-TR" dirty="0"/>
              <a:t> (</a:t>
            </a:r>
            <a:r>
              <a:rPr lang="tr-TR" dirty="0" err="1"/>
              <a:t>s.a.v</a:t>
            </a:r>
            <a:r>
              <a:rPr lang="tr-TR" dirty="0"/>
              <a:t>) </a:t>
            </a:r>
            <a:r>
              <a:rPr lang="tr-TR" dirty="0" err="1"/>
              <a:t>Ravhâ</a:t>
            </a:r>
            <a:r>
              <a:rPr lang="tr-TR" dirty="0"/>
              <a:t> denilen yerde bir grupla karşılaştı: </a:t>
            </a:r>
          </a:p>
          <a:p>
            <a:r>
              <a:rPr lang="tr-TR" dirty="0"/>
              <a:t>“–Siz kimlersiniz?” diye sordu. Onlar: </a:t>
            </a:r>
          </a:p>
          <a:p>
            <a:r>
              <a:rPr lang="tr-TR" dirty="0"/>
              <a:t>“–Biz </a:t>
            </a:r>
            <a:r>
              <a:rPr lang="tr-TR" dirty="0" err="1"/>
              <a:t>müslümanlarız</a:t>
            </a:r>
            <a:r>
              <a:rPr lang="tr-TR" dirty="0"/>
              <a:t>, peki sen kimsin?” dediler. Hz. Peygamber: </a:t>
            </a:r>
          </a:p>
          <a:p>
            <a:r>
              <a:rPr lang="tr-TR" dirty="0"/>
              <a:t>“–Ben Allah’ın </a:t>
            </a:r>
            <a:r>
              <a:rPr lang="tr-TR" dirty="0" err="1"/>
              <a:t>Rasûlüyüm</a:t>
            </a:r>
            <a:r>
              <a:rPr lang="tr-TR" dirty="0"/>
              <a:t>” buyurdu. Bunun üzerine içlerinden bir kadın, (kucağındaki) küçük bir çocuğu Peygamber’e doğru havaya kaldırarak: </a:t>
            </a:r>
          </a:p>
          <a:p>
            <a:r>
              <a:rPr lang="tr-TR" dirty="0"/>
              <a:t>“–Bunun için de hac var mı?” diye sordu. </a:t>
            </a:r>
            <a:r>
              <a:rPr lang="tr-TR" dirty="0" err="1"/>
              <a:t>Rasûl</a:t>
            </a:r>
            <a:r>
              <a:rPr lang="tr-TR" dirty="0"/>
              <a:t>-i Ekrem: </a:t>
            </a:r>
          </a:p>
          <a:p>
            <a:r>
              <a:rPr lang="tr-TR" dirty="0"/>
              <a:t>“–Evet, ona hac, sana da sevap vardır” buyurdu. (Müslim, Hac 409, 410, 411) </a:t>
            </a:r>
          </a:p>
          <a:p>
            <a:r>
              <a:rPr lang="tr-TR" dirty="0" err="1"/>
              <a:t>Rasûlullah</a:t>
            </a:r>
            <a:r>
              <a:rPr lang="tr-TR" dirty="0"/>
              <a:t> (</a:t>
            </a:r>
            <a:r>
              <a:rPr lang="tr-TR" dirty="0" err="1"/>
              <a:t>s.a.v</a:t>
            </a:r>
            <a:r>
              <a:rPr lang="tr-TR" dirty="0"/>
              <a:t>), kadına sorduğundan daha fazla cevap vermiştir. </a:t>
            </a:r>
          </a:p>
          <a:p>
            <a:endParaRPr lang="tr-TR" dirty="0"/>
          </a:p>
        </p:txBody>
      </p:sp>
    </p:spTree>
    <p:extLst>
      <p:ext uri="{BB962C8B-B14F-4D97-AF65-F5344CB8AC3E}">
        <p14:creationId xmlns="" xmlns:p14="http://schemas.microsoft.com/office/powerpoint/2010/main" val="28699431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07504" y="0"/>
            <a:ext cx="9036496" cy="6858000"/>
          </a:xfrm>
        </p:spPr>
        <p:txBody>
          <a:bodyPr/>
          <a:lstStyle/>
          <a:p>
            <a:pPr marL="0" indent="0" algn="just">
              <a:buNone/>
            </a:pPr>
            <a:endParaRPr lang="tr-TR" b="1" dirty="0"/>
          </a:p>
          <a:p>
            <a:pPr algn="just"/>
            <a:r>
              <a:rPr lang="tr-TR" b="1" dirty="0" smtClean="0"/>
              <a:t>KONU</a:t>
            </a:r>
            <a:r>
              <a:rPr lang="tr-TR" dirty="0" smtClean="0"/>
              <a:t>: Sevgili Peygamberimiz Hz. Muhammed (</a:t>
            </a:r>
            <a:r>
              <a:rPr lang="tr-TR" dirty="0" err="1" smtClean="0"/>
              <a:t>s.a.v</a:t>
            </a:r>
            <a:r>
              <a:rPr lang="tr-TR" dirty="0" smtClean="0"/>
              <a:t>)’in eğitim anlayışı ilim öğrenmeye ve eğitime verdiği önem ve eğitim- öğretim metotları</a:t>
            </a:r>
          </a:p>
          <a:p>
            <a:pPr algn="just"/>
            <a:r>
              <a:rPr lang="tr-TR" b="1" dirty="0" smtClean="0"/>
              <a:t>YÖNTEM/TEKNİK: </a:t>
            </a:r>
            <a:r>
              <a:rPr lang="tr-TR" dirty="0" smtClean="0"/>
              <a:t>Uygulama, düşünce, sunum, iyi örnek paylaşıyoruz.</a:t>
            </a:r>
          </a:p>
          <a:p>
            <a:pPr algn="just"/>
            <a:r>
              <a:rPr lang="tr-TR" dirty="0" smtClean="0"/>
              <a:t>Milli Eğitim Bakanlığı Din Öğretimi Genel Müdürlüğü’nce hazırlanan DÖGEP Projesi kapsamında kasım ayı faaliyeti  şu şekilde gerçekleştirilmiştir:</a:t>
            </a:r>
          </a:p>
          <a:p>
            <a:pPr algn="just"/>
            <a:endParaRPr lang="tr-TR" dirty="0"/>
          </a:p>
        </p:txBody>
      </p:sp>
    </p:spTree>
    <p:extLst>
      <p:ext uri="{BB962C8B-B14F-4D97-AF65-F5344CB8AC3E}">
        <p14:creationId xmlns="" xmlns:p14="http://schemas.microsoft.com/office/powerpoint/2010/main" val="338747477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5121"/>
            <a:ext cx="9036496" cy="1143000"/>
          </a:xfrm>
        </p:spPr>
        <p:txBody>
          <a:bodyPr>
            <a:normAutofit/>
          </a:bodyPr>
          <a:lstStyle/>
          <a:p>
            <a:r>
              <a:rPr lang="tr-TR" sz="2000" dirty="0" smtClean="0"/>
              <a:t>15-BAZEN </a:t>
            </a:r>
            <a:r>
              <a:rPr lang="tr-TR" sz="2000" dirty="0"/>
              <a:t>MUHATABINI, SORDUĞU ŞEYDEN DAHA MÜHİM BİR HUSUSA YÖNLENDİRİRDİ </a:t>
            </a:r>
          </a:p>
        </p:txBody>
      </p:sp>
      <p:sp>
        <p:nvSpPr>
          <p:cNvPr id="3" name="İçerik Yer Tutucusu 2"/>
          <p:cNvSpPr>
            <a:spLocks noGrp="1"/>
          </p:cNvSpPr>
          <p:nvPr>
            <p:ph sz="quarter" idx="1"/>
          </p:nvPr>
        </p:nvSpPr>
        <p:spPr>
          <a:xfrm>
            <a:off x="0" y="1600200"/>
            <a:ext cx="9036496" cy="5257800"/>
          </a:xfrm>
        </p:spPr>
        <p:txBody>
          <a:bodyPr>
            <a:normAutofit lnSpcReduction="10000"/>
          </a:bodyPr>
          <a:lstStyle/>
          <a:p>
            <a:pPr marL="0" indent="0" algn="just">
              <a:buNone/>
            </a:pPr>
            <a:r>
              <a:rPr lang="tr-TR" sz="2800" dirty="0" smtClean="0"/>
              <a:t> </a:t>
            </a:r>
            <a:r>
              <a:rPr lang="tr-TR" sz="2800" dirty="0" err="1" smtClean="0"/>
              <a:t>Ashab</a:t>
            </a:r>
            <a:r>
              <a:rPr lang="tr-TR" sz="2800" dirty="0" smtClean="0"/>
              <a:t>-ı </a:t>
            </a:r>
            <a:r>
              <a:rPr lang="tr-TR" sz="2800" dirty="0"/>
              <a:t>kiram bazen Peygamber </a:t>
            </a:r>
            <a:r>
              <a:rPr lang="tr-TR" sz="2800" dirty="0" err="1"/>
              <a:t>Efendimiz’e</a:t>
            </a:r>
            <a:r>
              <a:rPr lang="tr-TR" sz="2800" dirty="0"/>
              <a:t> bir mevzu hakkında sual sorar, Efendimiz ise muhtelif sebep ve hikmetlerle onu başka bir istikamete yönlendirirdi. Mevzuun, sual sorana daha ziyade fayda sağlayacak yönlerine temas ederdi. Yâni gayeye daha uygun ve faydalı olduğu için muhatabın beklemediği ve sualiyle talep etmediği yönde cevap </a:t>
            </a:r>
            <a:r>
              <a:rPr lang="tr-TR" sz="2800" dirty="0" smtClean="0"/>
              <a:t>verirdi</a:t>
            </a:r>
          </a:p>
          <a:p>
            <a:pPr algn="just"/>
            <a:r>
              <a:rPr lang="tr-TR" sz="2800" i="1" dirty="0"/>
              <a:t>Bu şekilde </a:t>
            </a:r>
            <a:r>
              <a:rPr lang="tr-TR" sz="2800" i="1" dirty="0" smtClean="0"/>
              <a:t>öğrencilerin </a:t>
            </a:r>
            <a:r>
              <a:rPr lang="tr-TR" sz="2800" i="1" dirty="0"/>
              <a:t>ufkunu daha </a:t>
            </a:r>
            <a:r>
              <a:rPr lang="tr-TR" sz="2800" i="1" dirty="0" smtClean="0"/>
              <a:t>ileriye götürerek, öğrencileri gereksiz şeylerle </a:t>
            </a:r>
            <a:r>
              <a:rPr lang="tr-TR" sz="2800" i="1" dirty="0"/>
              <a:t>meşgul olmayı bırakıp kendisine faydalı şeylere zaman harcamasını </a:t>
            </a:r>
            <a:r>
              <a:rPr lang="tr-TR" sz="2800" i="1" dirty="0" smtClean="0"/>
              <a:t>öğretir.</a:t>
            </a:r>
            <a:endParaRPr lang="tr-TR" sz="2800" i="1" dirty="0"/>
          </a:p>
        </p:txBody>
      </p:sp>
    </p:spTree>
    <p:extLst>
      <p:ext uri="{BB962C8B-B14F-4D97-AF65-F5344CB8AC3E}">
        <p14:creationId xmlns="" xmlns:p14="http://schemas.microsoft.com/office/powerpoint/2010/main" val="41080478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036496" cy="980728"/>
          </a:xfrm>
        </p:spPr>
        <p:txBody>
          <a:bodyPr>
            <a:normAutofit/>
          </a:bodyPr>
          <a:lstStyle/>
          <a:p>
            <a:r>
              <a:rPr lang="tr-TR" sz="2000" dirty="0" smtClean="0"/>
              <a:t>16-BAZEN </a:t>
            </a:r>
            <a:r>
              <a:rPr lang="tr-TR" sz="2000" dirty="0"/>
              <a:t>KENDİSİNE YÖNELTİLEN SORUYU TEKRARLATIRDI </a:t>
            </a:r>
          </a:p>
        </p:txBody>
      </p:sp>
      <p:sp>
        <p:nvSpPr>
          <p:cNvPr id="3" name="İçerik Yer Tutucusu 2"/>
          <p:cNvSpPr>
            <a:spLocks noGrp="1"/>
          </p:cNvSpPr>
          <p:nvPr>
            <p:ph sz="quarter" idx="1"/>
          </p:nvPr>
        </p:nvSpPr>
        <p:spPr>
          <a:xfrm>
            <a:off x="0" y="1340768"/>
            <a:ext cx="9144000" cy="5517232"/>
          </a:xfrm>
        </p:spPr>
        <p:txBody>
          <a:bodyPr/>
          <a:lstStyle/>
          <a:p>
            <a:pPr algn="just"/>
            <a:r>
              <a:rPr lang="tr-TR" dirty="0" err="1" smtClean="0"/>
              <a:t>Rasûlullah</a:t>
            </a:r>
            <a:r>
              <a:rPr lang="tr-TR" dirty="0" smtClean="0"/>
              <a:t> </a:t>
            </a:r>
            <a:r>
              <a:rPr lang="tr-TR" dirty="0"/>
              <a:t>(</a:t>
            </a:r>
            <a:r>
              <a:rPr lang="tr-TR" dirty="0" err="1"/>
              <a:t>s.a.v</a:t>
            </a:r>
            <a:r>
              <a:rPr lang="tr-TR" dirty="0"/>
              <a:t>) </a:t>
            </a:r>
            <a:r>
              <a:rPr lang="tr-TR" dirty="0" err="1"/>
              <a:t>ashâb</a:t>
            </a:r>
            <a:r>
              <a:rPr lang="tr-TR" dirty="0"/>
              <a:t> arasında ayağa kalktı ve “Allah yolunda </a:t>
            </a:r>
            <a:r>
              <a:rPr lang="tr-TR" dirty="0" err="1"/>
              <a:t>cihad</a:t>
            </a:r>
            <a:r>
              <a:rPr lang="tr-TR" dirty="0"/>
              <a:t> ve Allah’a iman etmek amellerin en faziletlisidir” diye hatırlattı. </a:t>
            </a:r>
            <a:endParaRPr lang="tr-TR" dirty="0" smtClean="0"/>
          </a:p>
          <a:p>
            <a:pPr algn="just"/>
            <a:endParaRPr lang="tr-TR" dirty="0"/>
          </a:p>
          <a:p>
            <a:pPr algn="just"/>
            <a:r>
              <a:rPr lang="tr-TR" dirty="0" smtClean="0"/>
              <a:t>Allah </a:t>
            </a:r>
            <a:r>
              <a:rPr lang="tr-TR" dirty="0" err="1" smtClean="0"/>
              <a:t>Rasûlü</a:t>
            </a:r>
            <a:r>
              <a:rPr lang="tr-TR" dirty="0" smtClean="0"/>
              <a:t> (</a:t>
            </a:r>
            <a:r>
              <a:rPr lang="tr-TR" dirty="0" err="1" smtClean="0"/>
              <a:t>s.a.v</a:t>
            </a:r>
            <a:r>
              <a:rPr lang="tr-TR" dirty="0" smtClean="0"/>
              <a:t>), </a:t>
            </a:r>
            <a:r>
              <a:rPr lang="tr-TR" dirty="0" err="1" smtClean="0"/>
              <a:t>muhâtabın</a:t>
            </a:r>
            <a:r>
              <a:rPr lang="tr-TR" dirty="0" smtClean="0"/>
              <a:t> </a:t>
            </a:r>
            <a:r>
              <a:rPr lang="tr-TR" dirty="0"/>
              <a:t>bilgisini artırmak, verdiği cevaba ilâvede bulunmak, verdiği cevabı açıklamak ve dikkatleri çekmek için de bu metoda müracaat ederdi. </a:t>
            </a:r>
          </a:p>
          <a:p>
            <a:endParaRPr lang="tr-TR" dirty="0"/>
          </a:p>
        </p:txBody>
      </p:sp>
    </p:spTree>
    <p:extLst>
      <p:ext uri="{BB962C8B-B14F-4D97-AF65-F5344CB8AC3E}">
        <p14:creationId xmlns="" xmlns:p14="http://schemas.microsoft.com/office/powerpoint/2010/main" val="2799026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txBody>
          <a:bodyPr>
            <a:normAutofit/>
          </a:bodyPr>
          <a:lstStyle/>
          <a:p>
            <a:r>
              <a:rPr lang="tr-TR" sz="2000" dirty="0" smtClean="0"/>
              <a:t>17-MUHATABIN </a:t>
            </a:r>
            <a:r>
              <a:rPr lang="tr-TR" sz="2000" dirty="0"/>
              <a:t>ALDIĞI CEVABI TEKRAR ETMESİNİ İSTERDİ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Böylece </a:t>
            </a:r>
            <a:r>
              <a:rPr lang="tr-TR" dirty="0" err="1"/>
              <a:t>Efendimiz’in</a:t>
            </a:r>
            <a:r>
              <a:rPr lang="tr-TR" dirty="0"/>
              <a:t> verdiği cevap iyice yerleşir, unutulmaz ve yanlış anlamaların önüne geçilmiş olurdu. </a:t>
            </a:r>
          </a:p>
        </p:txBody>
      </p:sp>
    </p:spTree>
    <p:extLst>
      <p:ext uri="{BB962C8B-B14F-4D97-AF65-F5344CB8AC3E}">
        <p14:creationId xmlns="" xmlns:p14="http://schemas.microsoft.com/office/powerpoint/2010/main" val="86559242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p:spPr>
        <p:txBody>
          <a:bodyPr>
            <a:normAutofit/>
          </a:bodyPr>
          <a:lstStyle/>
          <a:p>
            <a:r>
              <a:rPr lang="tr-TR" sz="2000" dirty="0" smtClean="0"/>
              <a:t>18-MUHÂTABI </a:t>
            </a:r>
            <a:r>
              <a:rPr lang="tr-TR" sz="2000" dirty="0"/>
              <a:t>İMTİHAN EDER, DOĞRU CEVAP VERDİĞİNDE ONU TAKDİR EDERDİ </a:t>
            </a:r>
          </a:p>
        </p:txBody>
      </p:sp>
      <p:sp>
        <p:nvSpPr>
          <p:cNvPr id="3" name="İçerik Yer Tutucusu 2"/>
          <p:cNvSpPr>
            <a:spLocks noGrp="1"/>
          </p:cNvSpPr>
          <p:nvPr>
            <p:ph sz="quarter" idx="1"/>
          </p:nvPr>
        </p:nvSpPr>
        <p:spPr>
          <a:xfrm>
            <a:off x="0" y="1600200"/>
            <a:ext cx="9144000" cy="5257800"/>
          </a:xfrm>
        </p:spPr>
        <p:txBody>
          <a:bodyPr/>
          <a:lstStyle/>
          <a:p>
            <a:pPr algn="just"/>
            <a:r>
              <a:rPr lang="tr-TR" i="1" dirty="0" smtClean="0"/>
              <a:t>Sorulan sorularla öğrencilerimizin anlatılanı anlayıp anlamadıklarını kontrol etmek, pekiştirmek için ara ara yazılı veya sözlü küçük küçük sınavlarla eksiklerini öğrenebiliriz. Yapılan değerlendirmeler sonucunda da başarılı veya doğru cevap veren öğrencilerimizi ödül ve takdir sözleriyle motive edebiliriz.</a:t>
            </a:r>
            <a:endParaRPr lang="tr-TR" i="1" dirty="0"/>
          </a:p>
        </p:txBody>
      </p:sp>
    </p:spTree>
    <p:extLst>
      <p:ext uri="{BB962C8B-B14F-4D97-AF65-F5344CB8AC3E}">
        <p14:creationId xmlns="" xmlns:p14="http://schemas.microsoft.com/office/powerpoint/2010/main" val="291443901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19-KÂBİLİYETLERİ </a:t>
            </a:r>
            <a:r>
              <a:rPr lang="tr-TR" sz="2000" dirty="0"/>
              <a:t>KEŞFEDİP GELİŞTİRİRDİ </a:t>
            </a:r>
          </a:p>
        </p:txBody>
      </p:sp>
      <p:sp>
        <p:nvSpPr>
          <p:cNvPr id="3" name="İçerik Yer Tutucusu 2"/>
          <p:cNvSpPr>
            <a:spLocks noGrp="1"/>
          </p:cNvSpPr>
          <p:nvPr>
            <p:ph sz="quarter" idx="1"/>
          </p:nvPr>
        </p:nvSpPr>
        <p:spPr>
          <a:xfrm>
            <a:off x="107504" y="1600200"/>
            <a:ext cx="9036496" cy="5257800"/>
          </a:xfrm>
        </p:spPr>
        <p:txBody>
          <a:bodyPr/>
          <a:lstStyle/>
          <a:p>
            <a:pPr algn="just"/>
            <a:r>
              <a:rPr lang="tr-TR" dirty="0"/>
              <a:t>Sorunun cevabını bilen bir talebeye havale etmek, hem dersi canlandırır hem de öğrenmeye teşvik mahiyetinde olur. </a:t>
            </a:r>
          </a:p>
        </p:txBody>
      </p:sp>
    </p:spTree>
    <p:extLst>
      <p:ext uri="{BB962C8B-B14F-4D97-AF65-F5344CB8AC3E}">
        <p14:creationId xmlns="" xmlns:p14="http://schemas.microsoft.com/office/powerpoint/2010/main" val="22186742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dirty="0" smtClean="0"/>
              <a:t>20-HUZURUNDA </a:t>
            </a:r>
            <a:r>
              <a:rPr lang="tr-TR" sz="2000" dirty="0"/>
              <a:t>VUKÛ BULAN BİR HÂDİSE KARŞISINDA SÜKÛTU TERCİH EDERDİ (İKRÂR)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Bazı </a:t>
            </a:r>
            <a:r>
              <a:rPr lang="tr-TR" dirty="0" err="1"/>
              <a:t>mes’eleleri</a:t>
            </a:r>
            <a:r>
              <a:rPr lang="tr-TR" dirty="0"/>
              <a:t> </a:t>
            </a:r>
            <a:r>
              <a:rPr lang="tr-TR" dirty="0" err="1"/>
              <a:t>lüzûmuna</a:t>
            </a:r>
            <a:r>
              <a:rPr lang="tr-TR" dirty="0"/>
              <a:t> göre </a:t>
            </a:r>
            <a:r>
              <a:rPr lang="tr-TR" dirty="0" err="1"/>
              <a:t>muhâtabın</a:t>
            </a:r>
            <a:r>
              <a:rPr lang="tr-TR" dirty="0"/>
              <a:t> anlayışına bırakmıştır. </a:t>
            </a:r>
          </a:p>
          <a:p>
            <a:pPr algn="just"/>
            <a:r>
              <a:rPr lang="tr-TR" dirty="0" err="1"/>
              <a:t>İkrâr</a:t>
            </a:r>
            <a:r>
              <a:rPr lang="tr-TR" dirty="0"/>
              <a:t>, Hz. Peygamber’in, huzurunda söylenen bir sözü veya yapılan bir fiili, bir hareketi veyahut gıyabında söylenen ve yapılan söz ve hareketleri işittikten sonra, onları reddetmeksizin sükût etmesidir.</a:t>
            </a:r>
          </a:p>
        </p:txBody>
      </p:sp>
    </p:spTree>
    <p:extLst>
      <p:ext uri="{BB962C8B-B14F-4D97-AF65-F5344CB8AC3E}">
        <p14:creationId xmlns="" xmlns:p14="http://schemas.microsoft.com/office/powerpoint/2010/main" val="6398259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21-ZUHÛR </a:t>
            </a:r>
            <a:r>
              <a:rPr lang="tr-TR" sz="2000" dirty="0"/>
              <a:t>EDEN İMKÂN VE FIRSATLARI EĞİTİM İÇİN DEĞERLENDİRİRDİ </a:t>
            </a:r>
          </a:p>
        </p:txBody>
      </p:sp>
      <p:sp>
        <p:nvSpPr>
          <p:cNvPr id="3" name="İçerik Yer Tutucusu 2"/>
          <p:cNvSpPr>
            <a:spLocks noGrp="1"/>
          </p:cNvSpPr>
          <p:nvPr>
            <p:ph sz="quarter" idx="1"/>
          </p:nvPr>
        </p:nvSpPr>
        <p:spPr>
          <a:xfrm>
            <a:off x="0" y="1268760"/>
            <a:ext cx="9144000" cy="5589240"/>
          </a:xfrm>
        </p:spPr>
        <p:txBody>
          <a:bodyPr/>
          <a:lstStyle/>
          <a:p>
            <a:r>
              <a:rPr lang="tr-TR" dirty="0"/>
              <a:t>Hz. Peygamber (</a:t>
            </a:r>
            <a:r>
              <a:rPr lang="tr-TR" dirty="0" err="1"/>
              <a:t>s.a.v</a:t>
            </a:r>
            <a:r>
              <a:rPr lang="tr-TR" dirty="0"/>
              <a:t>) bu şekilde gayret ve şevkleri artırmıştır. </a:t>
            </a:r>
          </a:p>
          <a:p>
            <a:r>
              <a:rPr lang="tr-TR" dirty="0" err="1"/>
              <a:t>Rasûlullah</a:t>
            </a:r>
            <a:r>
              <a:rPr lang="tr-TR" dirty="0"/>
              <a:t> (</a:t>
            </a:r>
            <a:r>
              <a:rPr lang="tr-TR" dirty="0" err="1"/>
              <a:t>s.a.v</a:t>
            </a:r>
            <a:r>
              <a:rPr lang="tr-TR" dirty="0"/>
              <a:t>) </a:t>
            </a:r>
            <a:r>
              <a:rPr lang="tr-TR" dirty="0" err="1"/>
              <a:t>ashâbına</a:t>
            </a:r>
            <a:r>
              <a:rPr lang="tr-TR" dirty="0"/>
              <a:t> mühim şeyleri iyice öğretebilmek için her fırsatı değerlendirmiş, onların zihinlerine İslâm’ın güzelliklerini iyice yerleştirmiştir. </a:t>
            </a:r>
          </a:p>
          <a:p>
            <a:endParaRPr lang="tr-TR" dirty="0"/>
          </a:p>
        </p:txBody>
      </p:sp>
    </p:spTree>
    <p:extLst>
      <p:ext uri="{BB962C8B-B14F-4D97-AF65-F5344CB8AC3E}">
        <p14:creationId xmlns="" xmlns:p14="http://schemas.microsoft.com/office/powerpoint/2010/main" val="43270052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22-LATİFE </a:t>
            </a:r>
            <a:r>
              <a:rPr lang="tr-TR" sz="2000" dirty="0"/>
              <a:t>VE ŞAKA YOLUYLA ÖĞRETTİĞİ ŞEYLER DE OLURDU </a:t>
            </a:r>
          </a:p>
        </p:txBody>
      </p:sp>
      <p:sp>
        <p:nvSpPr>
          <p:cNvPr id="3" name="İçerik Yer Tutucusu 2"/>
          <p:cNvSpPr>
            <a:spLocks noGrp="1"/>
          </p:cNvSpPr>
          <p:nvPr>
            <p:ph sz="quarter" idx="1"/>
          </p:nvPr>
        </p:nvSpPr>
        <p:spPr>
          <a:xfrm>
            <a:off x="0" y="1600200"/>
            <a:ext cx="9144000" cy="5257800"/>
          </a:xfrm>
        </p:spPr>
        <p:txBody>
          <a:bodyPr/>
          <a:lstStyle/>
          <a:p>
            <a:pPr algn="just"/>
            <a:r>
              <a:rPr lang="tr-TR" dirty="0" err="1"/>
              <a:t>Rasûlullah</a:t>
            </a:r>
            <a:r>
              <a:rPr lang="tr-TR" dirty="0"/>
              <a:t> (</a:t>
            </a:r>
            <a:r>
              <a:rPr lang="tr-TR" dirty="0" err="1"/>
              <a:t>s.a.v</a:t>
            </a:r>
            <a:r>
              <a:rPr lang="tr-TR" dirty="0"/>
              <a:t>), </a:t>
            </a:r>
            <a:r>
              <a:rPr lang="tr-TR" dirty="0" err="1"/>
              <a:t>lâtîfe</a:t>
            </a:r>
            <a:r>
              <a:rPr lang="tr-TR" dirty="0"/>
              <a:t> ve şakanın </a:t>
            </a:r>
            <a:r>
              <a:rPr lang="tr-TR" dirty="0" err="1"/>
              <a:t>muhâtabın</a:t>
            </a:r>
            <a:r>
              <a:rPr lang="tr-TR" dirty="0"/>
              <a:t> </a:t>
            </a:r>
            <a:r>
              <a:rPr lang="tr-TR" dirty="0" err="1"/>
              <a:t>rûhunu</a:t>
            </a:r>
            <a:r>
              <a:rPr lang="tr-TR" dirty="0"/>
              <a:t> okşayıcı </a:t>
            </a:r>
            <a:r>
              <a:rPr lang="tr-TR" dirty="0" err="1"/>
              <a:t>mâhiyette</a:t>
            </a:r>
            <a:r>
              <a:rPr lang="tr-TR" dirty="0"/>
              <a:t> olmasına </a:t>
            </a:r>
            <a:r>
              <a:rPr lang="tr-TR" dirty="0" err="1"/>
              <a:t>îtinâ</a:t>
            </a:r>
            <a:r>
              <a:rPr lang="tr-TR" dirty="0"/>
              <a:t> göstermiştir. </a:t>
            </a:r>
          </a:p>
          <a:p>
            <a:pPr algn="just"/>
            <a:r>
              <a:rPr lang="tr-TR" dirty="0"/>
              <a:t>Allah </a:t>
            </a:r>
            <a:r>
              <a:rPr lang="tr-TR" dirty="0" err="1"/>
              <a:t>Rasûlü</a:t>
            </a:r>
            <a:r>
              <a:rPr lang="tr-TR" dirty="0"/>
              <a:t> (</a:t>
            </a:r>
            <a:r>
              <a:rPr lang="tr-TR" dirty="0" err="1"/>
              <a:t>s.a.v</a:t>
            </a:r>
            <a:r>
              <a:rPr lang="tr-TR" dirty="0"/>
              <a:t>) bazı zamanlar </a:t>
            </a:r>
            <a:r>
              <a:rPr lang="tr-TR" dirty="0" err="1"/>
              <a:t>ashâbıyla</a:t>
            </a:r>
            <a:r>
              <a:rPr lang="tr-TR" dirty="0"/>
              <a:t> şakalaşır, onlara </a:t>
            </a:r>
            <a:r>
              <a:rPr lang="tr-TR" dirty="0" err="1"/>
              <a:t>lâtîfe</a:t>
            </a:r>
            <a:r>
              <a:rPr lang="tr-TR" dirty="0"/>
              <a:t> yapardı. Ancak O bu </a:t>
            </a:r>
            <a:r>
              <a:rPr lang="tr-TR" dirty="0" err="1"/>
              <a:t>lâtîfelerinde</a:t>
            </a:r>
            <a:r>
              <a:rPr lang="tr-TR" dirty="0"/>
              <a:t> dahi doğru sözden başkasını söylemezdi. </a:t>
            </a:r>
          </a:p>
          <a:p>
            <a:r>
              <a:rPr lang="tr-TR" dirty="0" smtClean="0"/>
              <a:t>Bir eğitimci de yeri ve zamanı geldiğinde şakalar yaparak ortamı yumuşatabilir. </a:t>
            </a:r>
            <a:endParaRPr lang="tr-TR" dirty="0"/>
          </a:p>
        </p:txBody>
      </p:sp>
    </p:spTree>
    <p:extLst>
      <p:ext uri="{BB962C8B-B14F-4D97-AF65-F5344CB8AC3E}">
        <p14:creationId xmlns="" xmlns:p14="http://schemas.microsoft.com/office/powerpoint/2010/main" val="8238337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txBody>
          <a:bodyPr>
            <a:normAutofit/>
          </a:bodyPr>
          <a:lstStyle/>
          <a:p>
            <a:r>
              <a:rPr lang="tr-TR" sz="2000" dirty="0" smtClean="0"/>
              <a:t>23-ÖĞRETTİĞİ </a:t>
            </a:r>
            <a:r>
              <a:rPr lang="tr-TR" sz="2000" dirty="0"/>
              <a:t>HUSUSU BAZEN YEMİNLE TEKİT EDERDİ </a:t>
            </a:r>
          </a:p>
        </p:txBody>
      </p:sp>
      <p:sp>
        <p:nvSpPr>
          <p:cNvPr id="3" name="İçerik Yer Tutucusu 2"/>
          <p:cNvSpPr>
            <a:spLocks noGrp="1"/>
          </p:cNvSpPr>
          <p:nvPr>
            <p:ph sz="quarter" idx="1"/>
          </p:nvPr>
        </p:nvSpPr>
        <p:spPr>
          <a:xfrm>
            <a:off x="0" y="1124744"/>
            <a:ext cx="9144000" cy="5733256"/>
          </a:xfrm>
        </p:spPr>
        <p:txBody>
          <a:bodyPr/>
          <a:lstStyle/>
          <a:p>
            <a:pPr algn="just"/>
            <a:endParaRPr lang="tr-TR" dirty="0" smtClean="0"/>
          </a:p>
          <a:p>
            <a:pPr algn="just"/>
            <a:r>
              <a:rPr lang="tr-TR" dirty="0" smtClean="0"/>
              <a:t>Bunu </a:t>
            </a:r>
            <a:r>
              <a:rPr lang="tr-TR" dirty="0" err="1"/>
              <a:t>ifâdenin</a:t>
            </a:r>
            <a:r>
              <a:rPr lang="tr-TR" dirty="0"/>
              <a:t> güç kazanması ve </a:t>
            </a:r>
            <a:r>
              <a:rPr lang="tr-TR" dirty="0" err="1"/>
              <a:t>mes’elenin</a:t>
            </a:r>
            <a:r>
              <a:rPr lang="tr-TR" dirty="0"/>
              <a:t> ehemmiyetini göstermek için yapardı. Bu </a:t>
            </a:r>
            <a:r>
              <a:rPr lang="tr-TR" dirty="0" err="1"/>
              <a:t>metodla</a:t>
            </a:r>
            <a:r>
              <a:rPr lang="tr-TR" dirty="0"/>
              <a:t> aynı zamanda dikkatleri de söyleyeceği söze çekmiş olurdu. </a:t>
            </a:r>
          </a:p>
        </p:txBody>
      </p:sp>
    </p:spTree>
    <p:extLst>
      <p:ext uri="{BB962C8B-B14F-4D97-AF65-F5344CB8AC3E}">
        <p14:creationId xmlns="" xmlns:p14="http://schemas.microsoft.com/office/powerpoint/2010/main" val="38623856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24-EHEMMİYETİNE </a:t>
            </a:r>
            <a:r>
              <a:rPr lang="tr-TR" sz="2000" dirty="0"/>
              <a:t>BİNAEN SÖZÜNÜ ÜÇ KERE TEKRAR EDERDİ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err="1"/>
              <a:t>Telkîne</a:t>
            </a:r>
            <a:r>
              <a:rPr lang="tr-TR" dirty="0"/>
              <a:t> </a:t>
            </a:r>
            <a:r>
              <a:rPr lang="tr-TR" dirty="0" err="1"/>
              <a:t>devâm</a:t>
            </a:r>
            <a:r>
              <a:rPr lang="tr-TR" dirty="0"/>
              <a:t> etmek bilgiyi ve mevzuyu perçinleştirir. Zikirdeki adet, zikrin kalpte daha güçlü yerleşmesine </a:t>
            </a:r>
            <a:r>
              <a:rPr lang="tr-TR" dirty="0" err="1"/>
              <a:t>vesîle</a:t>
            </a:r>
            <a:r>
              <a:rPr lang="tr-TR" dirty="0"/>
              <a:t> olur. </a:t>
            </a:r>
            <a:endParaRPr lang="tr-TR" dirty="0" smtClean="0"/>
          </a:p>
          <a:p>
            <a:pPr algn="just"/>
            <a:r>
              <a:rPr lang="tr-TR" dirty="0" smtClean="0"/>
              <a:t>Bu </a:t>
            </a:r>
            <a:r>
              <a:rPr lang="tr-TR" dirty="0" err="1" smtClean="0"/>
              <a:t>metodla</a:t>
            </a:r>
            <a:r>
              <a:rPr lang="tr-TR" dirty="0" smtClean="0"/>
              <a:t> başlangıçta dikkat edilmeyen veya duyulmayan konunun zihinlere iyice yerleşmesi sağlanabilir.</a:t>
            </a:r>
            <a:endParaRPr lang="tr-TR" dirty="0"/>
          </a:p>
        </p:txBody>
      </p:sp>
    </p:spTree>
    <p:extLst>
      <p:ext uri="{BB962C8B-B14F-4D97-AF65-F5344CB8AC3E}">
        <p14:creationId xmlns="" xmlns:p14="http://schemas.microsoft.com/office/powerpoint/2010/main" val="8220921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9144000" cy="6858000"/>
          </a:xfrm>
        </p:spPr>
        <p:txBody>
          <a:bodyPr/>
          <a:lstStyle/>
          <a:p>
            <a:pPr algn="just"/>
            <a:endParaRPr lang="tr-TR" dirty="0" smtClean="0"/>
          </a:p>
          <a:p>
            <a:pPr algn="just"/>
            <a:r>
              <a:rPr lang="tr-TR" b="1" dirty="0"/>
              <a:t>ÖZET</a:t>
            </a:r>
            <a:r>
              <a:rPr lang="tr-TR" b="1" dirty="0" smtClean="0"/>
              <a:t>: </a:t>
            </a:r>
            <a:r>
              <a:rPr lang="tr-TR" dirty="0" smtClean="0"/>
              <a:t>Bir eğitimcinin başarılı olabilmesi için elbette pek çok kural vardır. Fakat bunların başında hiç kuşkusuz eğitimcinin başarılı olabilmesinin ilk adımı mesleğini büyük bir sevgiyle yapması gelir. Amacı verimli olabilmek ise neyi anlattığı kadar nasıl anlattığının da çok önemli olduğunu bilmelidir. </a:t>
            </a:r>
          </a:p>
          <a:p>
            <a:pPr algn="just"/>
            <a:r>
              <a:rPr lang="tr-TR" dirty="0" smtClean="0"/>
              <a:t> </a:t>
            </a:r>
            <a:r>
              <a:rPr lang="tr-TR" dirty="0"/>
              <a:t>Ç</a:t>
            </a:r>
            <a:r>
              <a:rPr lang="tr-TR" dirty="0" smtClean="0"/>
              <a:t>ocuk </a:t>
            </a:r>
            <a:r>
              <a:rPr lang="tr-TR" dirty="0"/>
              <a:t>terbiyesinin temeli sevgi, şefkat ve hoşgörüdür. Çocukların yanlış yapması gayet </a:t>
            </a:r>
            <a:r>
              <a:rPr lang="tr-TR" dirty="0" smtClean="0"/>
              <a:t>doğaldır. Bunun için eğitimciye düşen severek, sabırla işini hakkıyla yapmak olmalıdır.</a:t>
            </a:r>
            <a:endParaRPr lang="tr-TR" dirty="0"/>
          </a:p>
        </p:txBody>
      </p:sp>
    </p:spTree>
    <p:extLst>
      <p:ext uri="{BB962C8B-B14F-4D97-AF65-F5344CB8AC3E}">
        <p14:creationId xmlns="" xmlns:p14="http://schemas.microsoft.com/office/powerpoint/2010/main" val="38038091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96752"/>
          </a:xfrm>
        </p:spPr>
        <p:txBody>
          <a:bodyPr>
            <a:normAutofit/>
          </a:bodyPr>
          <a:lstStyle/>
          <a:p>
            <a:r>
              <a:rPr lang="tr-TR" sz="2000" dirty="0" smtClean="0"/>
              <a:t>25-MESELENİN </a:t>
            </a:r>
            <a:r>
              <a:rPr lang="tr-TR" sz="2000" dirty="0"/>
              <a:t>EHEMMİYETİNİ GÖSTERMEK İÇİN OTURUŞUNU ve DURUŞUNU DEĞİŞTİRİRDİ </a:t>
            </a:r>
          </a:p>
        </p:txBody>
      </p:sp>
      <p:sp>
        <p:nvSpPr>
          <p:cNvPr id="3" name="İçerik Yer Tutucusu 2"/>
          <p:cNvSpPr>
            <a:spLocks noGrp="1"/>
          </p:cNvSpPr>
          <p:nvPr>
            <p:ph sz="quarter" idx="1"/>
          </p:nvPr>
        </p:nvSpPr>
        <p:spPr>
          <a:xfrm>
            <a:off x="0" y="1600200"/>
            <a:ext cx="9144000" cy="5257800"/>
          </a:xfrm>
        </p:spPr>
        <p:txBody>
          <a:bodyPr>
            <a:normAutofit/>
          </a:bodyPr>
          <a:lstStyle/>
          <a:p>
            <a:r>
              <a:rPr lang="tr-TR" sz="2000" dirty="0"/>
              <a:t>Böylece </a:t>
            </a:r>
            <a:r>
              <a:rPr lang="tr-TR" sz="2000" dirty="0" err="1"/>
              <a:t>mes’elenin</a:t>
            </a:r>
            <a:r>
              <a:rPr lang="tr-TR" sz="2000" dirty="0"/>
              <a:t> zihinlerde perçinleşmesi için </a:t>
            </a:r>
            <a:r>
              <a:rPr lang="tr-TR" sz="2000" dirty="0" err="1"/>
              <a:t>ashâbının</a:t>
            </a:r>
            <a:r>
              <a:rPr lang="tr-TR" sz="2000" dirty="0"/>
              <a:t> dikkatini çekerdi. </a:t>
            </a:r>
            <a:r>
              <a:rPr lang="tr-TR" sz="2000" dirty="0" err="1"/>
              <a:t>Nüfey</a:t>
            </a:r>
            <a:r>
              <a:rPr lang="tr-TR" sz="2000" dirty="0"/>
              <a:t> bin </a:t>
            </a:r>
            <a:r>
              <a:rPr lang="tr-TR" sz="2000" dirty="0" err="1"/>
              <a:t>Hâris</a:t>
            </a:r>
            <a:r>
              <a:rPr lang="tr-TR" sz="2000" dirty="0"/>
              <a:t> (</a:t>
            </a:r>
            <a:r>
              <a:rPr lang="tr-TR" sz="2000" dirty="0" err="1"/>
              <a:t>r.a</a:t>
            </a:r>
            <a:r>
              <a:rPr lang="tr-TR" sz="2000" dirty="0"/>
              <a:t>) şöyle rivayet eder: </a:t>
            </a:r>
          </a:p>
          <a:p>
            <a:r>
              <a:rPr lang="tr-TR" sz="2000" dirty="0" err="1"/>
              <a:t>Rasûlullah</a:t>
            </a:r>
            <a:r>
              <a:rPr lang="tr-TR" sz="2000" dirty="0"/>
              <a:t> (</a:t>
            </a:r>
            <a:r>
              <a:rPr lang="tr-TR" sz="2000" dirty="0" err="1"/>
              <a:t>s.a.v</a:t>
            </a:r>
            <a:r>
              <a:rPr lang="tr-TR" sz="2000" dirty="0"/>
              <a:t>) bir gün: </a:t>
            </a:r>
          </a:p>
          <a:p>
            <a:r>
              <a:rPr lang="tr-TR" sz="2000" dirty="0"/>
              <a:t>“–Büyük günahların en ağırını size haber vereyim mi?” diye üç defa sordu. Biz de: </a:t>
            </a:r>
          </a:p>
          <a:p>
            <a:r>
              <a:rPr lang="tr-TR" sz="2000" dirty="0"/>
              <a:t>“–Evet, </a:t>
            </a:r>
            <a:r>
              <a:rPr lang="tr-TR" sz="2000" dirty="0" err="1"/>
              <a:t>yâ</a:t>
            </a:r>
            <a:r>
              <a:rPr lang="tr-TR" sz="2000" dirty="0"/>
              <a:t> </a:t>
            </a:r>
            <a:r>
              <a:rPr lang="tr-TR" sz="2000" dirty="0" err="1"/>
              <a:t>Rasûlallah</a:t>
            </a:r>
            <a:r>
              <a:rPr lang="tr-TR" sz="2000" dirty="0"/>
              <a:t>.” dedik. </a:t>
            </a:r>
            <a:r>
              <a:rPr lang="tr-TR" sz="2000" dirty="0" err="1"/>
              <a:t>Rasûl</a:t>
            </a:r>
            <a:r>
              <a:rPr lang="tr-TR" sz="2000" dirty="0"/>
              <a:t>-i Ekrem Efendimiz: </a:t>
            </a:r>
          </a:p>
          <a:p>
            <a:r>
              <a:rPr lang="tr-TR" sz="2000" dirty="0"/>
              <a:t>“–Allah’a şirk koşmak, ana babaya itaatsizlik etmek!” buyurduktan sonra, yaslandığı yerden doğrulup oturdu ve “İyi dinleyin, bir de yalan söylemek ve yalancı şâhitlik yapmak!” buyurdu. Bu sözü o kadar çok tekrar etti ki daha fazla üzülmesini istemediğimiz için, keşke sükût buyursalar da yorulmasalar, diye arzu ettik. (</a:t>
            </a:r>
            <a:r>
              <a:rPr lang="tr-TR" sz="2000" dirty="0" err="1"/>
              <a:t>Buhârî</a:t>
            </a:r>
            <a:r>
              <a:rPr lang="tr-TR" sz="2000" dirty="0"/>
              <a:t>, </a:t>
            </a:r>
            <a:r>
              <a:rPr lang="tr-TR" sz="2000" dirty="0" err="1"/>
              <a:t>Şehâdât</a:t>
            </a:r>
            <a:r>
              <a:rPr lang="tr-TR" sz="2000" dirty="0"/>
              <a:t> 10, </a:t>
            </a:r>
            <a:r>
              <a:rPr lang="tr-TR" sz="2000" dirty="0" err="1"/>
              <a:t>Edeb</a:t>
            </a:r>
            <a:r>
              <a:rPr lang="tr-TR" sz="2000" dirty="0"/>
              <a:t> 6, </a:t>
            </a:r>
            <a:r>
              <a:rPr lang="tr-TR" sz="2000" dirty="0" err="1"/>
              <a:t>İsti’zân</a:t>
            </a:r>
            <a:r>
              <a:rPr lang="tr-TR" sz="2000" dirty="0"/>
              <a:t> 35, </a:t>
            </a:r>
            <a:r>
              <a:rPr lang="tr-TR" sz="2000" dirty="0" err="1"/>
              <a:t>İstitâbe</a:t>
            </a:r>
            <a:r>
              <a:rPr lang="tr-TR" sz="2000" dirty="0"/>
              <a:t> 1; Müslim, </a:t>
            </a:r>
            <a:r>
              <a:rPr lang="tr-TR" sz="2000" dirty="0" err="1"/>
              <a:t>Îmân</a:t>
            </a:r>
            <a:r>
              <a:rPr lang="tr-TR" sz="2000" dirty="0"/>
              <a:t> 143) </a:t>
            </a:r>
          </a:p>
        </p:txBody>
      </p:sp>
    </p:spTree>
    <p:extLst>
      <p:ext uri="{BB962C8B-B14F-4D97-AF65-F5344CB8AC3E}">
        <p14:creationId xmlns="" xmlns:p14="http://schemas.microsoft.com/office/powerpoint/2010/main" val="8656749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26-BAZEN </a:t>
            </a:r>
            <a:r>
              <a:rPr lang="tr-TR" sz="2000" dirty="0"/>
              <a:t>CEVABI TEHİR EDEREK TEKRAR TEKRAR SESLENİRDİ </a:t>
            </a:r>
          </a:p>
        </p:txBody>
      </p:sp>
      <p:sp>
        <p:nvSpPr>
          <p:cNvPr id="3" name="İçerik Yer Tutucusu 2"/>
          <p:cNvSpPr>
            <a:spLocks noGrp="1"/>
          </p:cNvSpPr>
          <p:nvPr>
            <p:ph sz="quarter" idx="1"/>
          </p:nvPr>
        </p:nvSpPr>
        <p:spPr>
          <a:xfrm>
            <a:off x="0" y="1600200"/>
            <a:ext cx="9144000" cy="5257800"/>
          </a:xfrm>
        </p:spPr>
        <p:txBody>
          <a:bodyPr/>
          <a:lstStyle/>
          <a:p>
            <a:r>
              <a:rPr lang="tr-TR" dirty="0"/>
              <a:t>Böylece dikkatleri </a:t>
            </a:r>
            <a:r>
              <a:rPr lang="tr-TR" dirty="0" smtClean="0"/>
              <a:t>toplayıp, </a:t>
            </a:r>
            <a:r>
              <a:rPr lang="tr-TR" dirty="0"/>
              <a:t>anlattığı şeyin iyice kavranmasını temin ederdi. </a:t>
            </a:r>
          </a:p>
        </p:txBody>
      </p:sp>
    </p:spTree>
    <p:extLst>
      <p:ext uri="{BB962C8B-B14F-4D97-AF65-F5344CB8AC3E}">
        <p14:creationId xmlns="" xmlns:p14="http://schemas.microsoft.com/office/powerpoint/2010/main" val="42389139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0"/>
            <a:ext cx="9036496" cy="1124744"/>
          </a:xfrm>
        </p:spPr>
        <p:txBody>
          <a:bodyPr>
            <a:normAutofit/>
          </a:bodyPr>
          <a:lstStyle/>
          <a:p>
            <a:r>
              <a:rPr lang="tr-TR" sz="2000" dirty="0" smtClean="0"/>
              <a:t>27-SÖZLERİNİN </a:t>
            </a:r>
            <a:r>
              <a:rPr lang="tr-TR" sz="2000" dirty="0"/>
              <a:t>KALICI OLMASI İÇİN MUHÂTABIN OMZUNU VEYA ELİNİ TUTARDI </a:t>
            </a:r>
          </a:p>
        </p:txBody>
      </p:sp>
      <p:sp>
        <p:nvSpPr>
          <p:cNvPr id="3" name="İçerik Yer Tutucusu 2"/>
          <p:cNvSpPr>
            <a:spLocks noGrp="1"/>
          </p:cNvSpPr>
          <p:nvPr>
            <p:ph sz="quarter" idx="1"/>
          </p:nvPr>
        </p:nvSpPr>
        <p:spPr>
          <a:xfrm>
            <a:off x="0" y="1268760"/>
            <a:ext cx="9144000" cy="5589240"/>
          </a:xfrm>
        </p:spPr>
        <p:txBody>
          <a:bodyPr>
            <a:normAutofit/>
          </a:bodyPr>
          <a:lstStyle/>
          <a:p>
            <a:pPr algn="just"/>
            <a:r>
              <a:rPr lang="tr-TR" dirty="0"/>
              <a:t>Efendimiz (</a:t>
            </a:r>
            <a:r>
              <a:rPr lang="tr-TR" dirty="0" err="1"/>
              <a:t>s.a.v</a:t>
            </a:r>
            <a:r>
              <a:rPr lang="tr-TR" dirty="0"/>
              <a:t>), </a:t>
            </a:r>
            <a:r>
              <a:rPr lang="tr-TR" dirty="0" err="1"/>
              <a:t>ashâbıyla</a:t>
            </a:r>
            <a:r>
              <a:rPr lang="tr-TR" dirty="0"/>
              <a:t> </a:t>
            </a:r>
            <a:r>
              <a:rPr lang="tr-TR" dirty="0" err="1"/>
              <a:t>samîmiyet</a:t>
            </a:r>
            <a:r>
              <a:rPr lang="tr-TR" dirty="0"/>
              <a:t> kurmuş ve </a:t>
            </a:r>
            <a:r>
              <a:rPr lang="tr-TR" dirty="0" err="1"/>
              <a:t>mevzûu</a:t>
            </a:r>
            <a:r>
              <a:rPr lang="tr-TR" dirty="0"/>
              <a:t> iltifatla takviye ederek anlatmıştır. Allah </a:t>
            </a:r>
            <a:r>
              <a:rPr lang="tr-TR" dirty="0" err="1"/>
              <a:t>Rasûlü’nden</a:t>
            </a:r>
            <a:r>
              <a:rPr lang="tr-TR" dirty="0"/>
              <a:t> bu iltifat ve samimiyeti gören kişi daha çok dikkat kesilir, söylenene ehemmiyet verir ve duyduğu şeyi bir daha unutmazdı. </a:t>
            </a:r>
          </a:p>
          <a:p>
            <a:pPr algn="just"/>
            <a:r>
              <a:rPr lang="tr-TR" dirty="0"/>
              <a:t>Abdullah bin </a:t>
            </a:r>
            <a:r>
              <a:rPr lang="tr-TR" dirty="0" err="1"/>
              <a:t>Mes’ud</a:t>
            </a:r>
            <a:r>
              <a:rPr lang="tr-TR" dirty="0"/>
              <a:t> (</a:t>
            </a:r>
            <a:r>
              <a:rPr lang="tr-TR" dirty="0" err="1"/>
              <a:t>r.a</a:t>
            </a:r>
            <a:r>
              <a:rPr lang="tr-TR" dirty="0"/>
              <a:t>) anlatıyor: </a:t>
            </a:r>
          </a:p>
          <a:p>
            <a:pPr algn="just"/>
            <a:r>
              <a:rPr lang="tr-TR" dirty="0"/>
              <a:t>“</a:t>
            </a:r>
            <a:r>
              <a:rPr lang="tr-TR" dirty="0" err="1"/>
              <a:t>Nebiyy</a:t>
            </a:r>
            <a:r>
              <a:rPr lang="tr-TR" dirty="0"/>
              <a:t>-i Muhterem (</a:t>
            </a:r>
            <a:r>
              <a:rPr lang="tr-TR" dirty="0" err="1"/>
              <a:t>s.a.v</a:t>
            </a:r>
            <a:r>
              <a:rPr lang="tr-TR" dirty="0"/>
              <a:t>), ellerim onun avuçları arasında olduğu halde, </a:t>
            </a:r>
            <a:r>
              <a:rPr lang="tr-TR" dirty="0" err="1"/>
              <a:t>Kur’ân’dan</a:t>
            </a:r>
            <a:r>
              <a:rPr lang="tr-TR" dirty="0"/>
              <a:t> bir </a:t>
            </a:r>
            <a:r>
              <a:rPr lang="tr-TR" dirty="0" err="1"/>
              <a:t>sûre</a:t>
            </a:r>
            <a:r>
              <a:rPr lang="tr-TR" dirty="0"/>
              <a:t> öğretir gibi bana teşehhüdü (</a:t>
            </a:r>
            <a:r>
              <a:rPr lang="tr-TR" dirty="0" err="1"/>
              <a:t>Tahiyyat</a:t>
            </a:r>
            <a:r>
              <a:rPr lang="tr-TR" dirty="0"/>
              <a:t> </a:t>
            </a:r>
            <a:r>
              <a:rPr lang="tr-TR" dirty="0" err="1"/>
              <a:t>duâsını</a:t>
            </a:r>
            <a:r>
              <a:rPr lang="tr-TR" dirty="0"/>
              <a:t>) öğretti.” (</a:t>
            </a:r>
            <a:r>
              <a:rPr lang="tr-TR" dirty="0" err="1"/>
              <a:t>Buhârî</a:t>
            </a:r>
            <a:r>
              <a:rPr lang="tr-TR" dirty="0"/>
              <a:t>, </a:t>
            </a:r>
            <a:r>
              <a:rPr lang="tr-TR" dirty="0" err="1"/>
              <a:t>İstîzân</a:t>
            </a:r>
            <a:r>
              <a:rPr lang="tr-TR" dirty="0"/>
              <a:t>, 28) </a:t>
            </a:r>
          </a:p>
          <a:p>
            <a:endParaRPr lang="tr-TR" dirty="0"/>
          </a:p>
        </p:txBody>
      </p:sp>
    </p:spTree>
    <p:extLst>
      <p:ext uri="{BB962C8B-B14F-4D97-AF65-F5344CB8AC3E}">
        <p14:creationId xmlns="" xmlns:p14="http://schemas.microsoft.com/office/powerpoint/2010/main" val="4424714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txBody>
          <a:bodyPr>
            <a:normAutofit/>
          </a:bodyPr>
          <a:lstStyle/>
          <a:p>
            <a:r>
              <a:rPr lang="tr-TR" sz="2000" dirty="0" smtClean="0"/>
              <a:t>28-ÖNCE </a:t>
            </a:r>
            <a:r>
              <a:rPr lang="tr-TR" sz="2000" dirty="0"/>
              <a:t>VECİZ BİR ŞEKİLDE SÖYLER SONRA TAFSİLAT VERİRDİ </a:t>
            </a:r>
            <a:br>
              <a:rPr lang="tr-TR" sz="2000" dirty="0"/>
            </a:br>
            <a:endParaRPr lang="tr-TR" sz="2000" dirty="0"/>
          </a:p>
        </p:txBody>
      </p:sp>
      <p:sp>
        <p:nvSpPr>
          <p:cNvPr id="3" name="İçerik Yer Tutucusu 2"/>
          <p:cNvSpPr>
            <a:spLocks noGrp="1"/>
          </p:cNvSpPr>
          <p:nvPr>
            <p:ph sz="quarter" idx="1"/>
          </p:nvPr>
        </p:nvSpPr>
        <p:spPr>
          <a:xfrm>
            <a:off x="0" y="1268760"/>
            <a:ext cx="9144000" cy="5589240"/>
          </a:xfrm>
        </p:spPr>
        <p:txBody>
          <a:bodyPr/>
          <a:lstStyle/>
          <a:p>
            <a:pPr algn="just"/>
            <a:r>
              <a:rPr lang="tr-TR" dirty="0" smtClean="0"/>
              <a:t>Bu </a:t>
            </a:r>
            <a:r>
              <a:rPr lang="tr-TR" dirty="0" err="1"/>
              <a:t>usûl</a:t>
            </a:r>
            <a:r>
              <a:rPr lang="tr-TR" dirty="0"/>
              <a:t>, </a:t>
            </a:r>
            <a:r>
              <a:rPr lang="tr-TR" dirty="0" smtClean="0"/>
              <a:t>konunun hafızalarda </a:t>
            </a:r>
            <a:r>
              <a:rPr lang="tr-TR" dirty="0"/>
              <a:t>daha iyi yer etmesini veya ezberlenmesini sağlar. Önce dikkatler </a:t>
            </a:r>
            <a:r>
              <a:rPr lang="tr-TR" dirty="0" smtClean="0"/>
              <a:t>toplanır öğrenciler  </a:t>
            </a:r>
            <a:r>
              <a:rPr lang="tr-TR" dirty="0"/>
              <a:t>hazır hâle getirilir. Bu </a:t>
            </a:r>
            <a:r>
              <a:rPr lang="tr-TR" dirty="0" smtClean="0"/>
              <a:t>yolla öğrenciler </a:t>
            </a:r>
            <a:r>
              <a:rPr lang="tr-TR" dirty="0"/>
              <a:t>soru sormaya teşvik edilmiş olur. Böylece anlatılan </a:t>
            </a:r>
            <a:r>
              <a:rPr lang="tr-TR" dirty="0" smtClean="0"/>
              <a:t>konu  öğrencilerin </a:t>
            </a:r>
            <a:r>
              <a:rPr lang="tr-TR" dirty="0"/>
              <a:t>gönlünde daha </a:t>
            </a:r>
            <a:r>
              <a:rPr lang="tr-TR" dirty="0" smtClean="0"/>
              <a:t>etkili  </a:t>
            </a:r>
            <a:r>
              <a:rPr lang="tr-TR" dirty="0"/>
              <a:t>olur ve iyice anlaşılıp yerleşir. </a:t>
            </a:r>
          </a:p>
          <a:p>
            <a:pPr algn="just"/>
            <a:endParaRPr lang="tr-TR" dirty="0"/>
          </a:p>
        </p:txBody>
      </p:sp>
    </p:spTree>
    <p:extLst>
      <p:ext uri="{BB962C8B-B14F-4D97-AF65-F5344CB8AC3E}">
        <p14:creationId xmlns="" xmlns:p14="http://schemas.microsoft.com/office/powerpoint/2010/main" val="16307630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p:spPr>
        <p:txBody>
          <a:bodyPr>
            <a:normAutofit/>
          </a:bodyPr>
          <a:lstStyle/>
          <a:p>
            <a:r>
              <a:rPr lang="tr-TR" sz="2000" dirty="0" smtClean="0"/>
              <a:t>29-BAZEN </a:t>
            </a:r>
            <a:r>
              <a:rPr lang="tr-TR" sz="2000" dirty="0"/>
              <a:t>KONUYU MADDELEŞTİRİRDİ </a:t>
            </a:r>
          </a:p>
        </p:txBody>
      </p:sp>
      <p:sp>
        <p:nvSpPr>
          <p:cNvPr id="3" name="İçerik Yer Tutucusu 2"/>
          <p:cNvSpPr>
            <a:spLocks noGrp="1"/>
          </p:cNvSpPr>
          <p:nvPr>
            <p:ph sz="quarter" idx="1"/>
          </p:nvPr>
        </p:nvSpPr>
        <p:spPr>
          <a:xfrm>
            <a:off x="0" y="1600200"/>
            <a:ext cx="9144000" cy="5257800"/>
          </a:xfrm>
        </p:spPr>
        <p:txBody>
          <a:bodyPr>
            <a:normAutofit/>
          </a:bodyPr>
          <a:lstStyle/>
          <a:p>
            <a:pPr algn="just"/>
            <a:r>
              <a:rPr lang="tr-TR" dirty="0"/>
              <a:t>Bu </a:t>
            </a:r>
            <a:r>
              <a:rPr lang="tr-TR" dirty="0" err="1"/>
              <a:t>metod</a:t>
            </a:r>
            <a:r>
              <a:rPr lang="tr-TR" dirty="0"/>
              <a:t> dinleyen kişinin daha iyi ezberlemesini ve öğrenmesini sağlar. </a:t>
            </a:r>
          </a:p>
          <a:p>
            <a:pPr algn="just"/>
            <a:r>
              <a:rPr lang="tr-TR" dirty="0"/>
              <a:t>Hz. Peygamber (</a:t>
            </a:r>
            <a:r>
              <a:rPr lang="tr-TR" dirty="0" err="1"/>
              <a:t>s.a.v</a:t>
            </a:r>
            <a:r>
              <a:rPr lang="tr-TR" dirty="0"/>
              <a:t>) bir kişiye öğüt verirken ona şöyle buyurdular: </a:t>
            </a:r>
          </a:p>
          <a:p>
            <a:pPr algn="just"/>
            <a:r>
              <a:rPr lang="tr-TR" dirty="0"/>
              <a:t>“Beş şey gelmeden evvel beş şeyi ganimet bil! İhtiyarlığından evvel gençliğini, hastalığından evvel sıhhatini, fakirliğinden evvel zenginliğini, meşguliyetlerinden evvel boş vakitlerini ve </a:t>
            </a:r>
            <a:r>
              <a:rPr lang="tr-TR" dirty="0" err="1"/>
              <a:t>vefâtından</a:t>
            </a:r>
            <a:r>
              <a:rPr lang="tr-TR" dirty="0"/>
              <a:t> evvel hayatını.” (Hâkim, IV, 341/7846) </a:t>
            </a:r>
          </a:p>
          <a:p>
            <a:endParaRPr lang="tr-TR" dirty="0"/>
          </a:p>
        </p:txBody>
      </p:sp>
    </p:spTree>
    <p:extLst>
      <p:ext uri="{BB962C8B-B14F-4D97-AF65-F5344CB8AC3E}">
        <p14:creationId xmlns="" xmlns:p14="http://schemas.microsoft.com/office/powerpoint/2010/main" val="374438621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30-VAAZ </a:t>
            </a:r>
            <a:r>
              <a:rPr lang="tr-TR" sz="2000" dirty="0"/>
              <a:t>VE NASİHAT EDERDİ </a:t>
            </a:r>
          </a:p>
        </p:txBody>
      </p:sp>
      <p:sp>
        <p:nvSpPr>
          <p:cNvPr id="3" name="İçerik Yer Tutucusu 2"/>
          <p:cNvSpPr>
            <a:spLocks noGrp="1"/>
          </p:cNvSpPr>
          <p:nvPr>
            <p:ph sz="quarter" idx="1"/>
          </p:nvPr>
        </p:nvSpPr>
        <p:spPr>
          <a:xfrm>
            <a:off x="0" y="1340768"/>
            <a:ext cx="9144000" cy="5517232"/>
          </a:xfrm>
        </p:spPr>
        <p:txBody>
          <a:bodyPr/>
          <a:lstStyle/>
          <a:p>
            <a:pPr algn="just"/>
            <a:r>
              <a:rPr lang="tr-TR" dirty="0"/>
              <a:t>Hz. Peygamber’in en mühim ve en başta gelen eğitim </a:t>
            </a:r>
            <a:r>
              <a:rPr lang="tr-TR" dirty="0" err="1"/>
              <a:t>metodlarından</a:t>
            </a:r>
            <a:r>
              <a:rPr lang="tr-TR" dirty="0"/>
              <a:t> birisi de </a:t>
            </a:r>
            <a:r>
              <a:rPr lang="tr-TR" dirty="0" err="1"/>
              <a:t>Kur’ân’ın</a:t>
            </a:r>
            <a:r>
              <a:rPr lang="tr-TR" dirty="0"/>
              <a:t> emrine tâbî olarak vaaz etmesi ve öğüt </a:t>
            </a:r>
            <a:r>
              <a:rPr lang="tr-TR" dirty="0" smtClean="0"/>
              <a:t>vermesidir</a:t>
            </a:r>
            <a:endParaRPr lang="tr-TR" dirty="0"/>
          </a:p>
        </p:txBody>
      </p:sp>
    </p:spTree>
    <p:extLst>
      <p:ext uri="{BB962C8B-B14F-4D97-AF65-F5344CB8AC3E}">
        <p14:creationId xmlns="" xmlns:p14="http://schemas.microsoft.com/office/powerpoint/2010/main" val="5667885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txBody>
          <a:bodyPr>
            <a:normAutofit/>
          </a:bodyPr>
          <a:lstStyle/>
          <a:p>
            <a:pPr algn="just"/>
            <a:r>
              <a:rPr lang="tr-TR" sz="2000" dirty="0" smtClean="0"/>
              <a:t>31-BİR </a:t>
            </a:r>
            <a:r>
              <a:rPr lang="tr-TR" sz="2000" dirty="0"/>
              <a:t>ŞEYİ BÜTÜNÜYLE EMREDER VEYA BÜTÜNÜYLE YASAKLARDI </a:t>
            </a:r>
          </a:p>
        </p:txBody>
      </p:sp>
      <p:sp>
        <p:nvSpPr>
          <p:cNvPr id="3" name="İçerik Yer Tutucusu 2"/>
          <p:cNvSpPr>
            <a:spLocks noGrp="1"/>
          </p:cNvSpPr>
          <p:nvPr>
            <p:ph sz="quarter" idx="1"/>
          </p:nvPr>
        </p:nvSpPr>
        <p:spPr>
          <a:xfrm>
            <a:off x="0" y="1268760"/>
            <a:ext cx="9144000" cy="5589240"/>
          </a:xfrm>
        </p:spPr>
        <p:txBody>
          <a:bodyPr/>
          <a:lstStyle/>
          <a:p>
            <a:pPr algn="just"/>
            <a:r>
              <a:rPr lang="tr-TR" dirty="0" err="1"/>
              <a:t>Rasûlullah</a:t>
            </a:r>
            <a:r>
              <a:rPr lang="tr-TR" dirty="0"/>
              <a:t> (</a:t>
            </a:r>
            <a:r>
              <a:rPr lang="tr-TR" dirty="0" err="1"/>
              <a:t>s.a.v</a:t>
            </a:r>
            <a:r>
              <a:rPr lang="tr-TR" dirty="0"/>
              <a:t>) bir şeyi emrederken veya ondan </a:t>
            </a:r>
            <a:r>
              <a:rPr lang="tr-TR" dirty="0" err="1"/>
              <a:t>nehyederken</a:t>
            </a:r>
            <a:r>
              <a:rPr lang="tr-TR" dirty="0"/>
              <a:t> bunu bütünüyle yapmış, herhangi bir sınıflandırmaya girmemiştir. Şunu emrediyorum ama bu emir içinde şu yok, şundan </a:t>
            </a:r>
            <a:r>
              <a:rPr lang="tr-TR" dirty="0" err="1"/>
              <a:t>nehyediyorum</a:t>
            </a:r>
            <a:r>
              <a:rPr lang="tr-TR" dirty="0"/>
              <a:t> ama onun içinden bunu yaparsan bir beis yok gibi şevki kaybettirici bir </a:t>
            </a:r>
            <a:r>
              <a:rPr lang="tr-TR" dirty="0" err="1"/>
              <a:t>metod</a:t>
            </a:r>
            <a:r>
              <a:rPr lang="tr-TR" dirty="0"/>
              <a:t> </a:t>
            </a:r>
            <a:r>
              <a:rPr lang="tr-TR" dirty="0" smtClean="0"/>
              <a:t>izlememiştir.</a:t>
            </a:r>
            <a:endParaRPr lang="tr-TR" dirty="0"/>
          </a:p>
        </p:txBody>
      </p:sp>
    </p:spTree>
    <p:extLst>
      <p:ext uri="{BB962C8B-B14F-4D97-AF65-F5344CB8AC3E}">
        <p14:creationId xmlns="" xmlns:p14="http://schemas.microsoft.com/office/powerpoint/2010/main" val="27497040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dirty="0" smtClean="0"/>
              <a:t>32-TERGÎB </a:t>
            </a:r>
            <a:r>
              <a:rPr lang="tr-TR" sz="2000" dirty="0"/>
              <a:t>VE TERHÎB METODUNU KULLANIRDI </a:t>
            </a:r>
          </a:p>
        </p:txBody>
      </p:sp>
      <p:sp>
        <p:nvSpPr>
          <p:cNvPr id="3" name="İçerik Yer Tutucusu 2"/>
          <p:cNvSpPr>
            <a:spLocks noGrp="1"/>
          </p:cNvSpPr>
          <p:nvPr>
            <p:ph sz="quarter" idx="1"/>
          </p:nvPr>
        </p:nvSpPr>
        <p:spPr>
          <a:xfrm>
            <a:off x="0" y="1196752"/>
            <a:ext cx="9144000" cy="5661248"/>
          </a:xfrm>
        </p:spPr>
        <p:txBody>
          <a:bodyPr>
            <a:normAutofit/>
          </a:bodyPr>
          <a:lstStyle/>
          <a:p>
            <a:pPr algn="just"/>
            <a:r>
              <a:rPr lang="tr-TR" dirty="0"/>
              <a:t>Hem teşvik ve sevindirme hem de korkutma ve sakındırma, insan hâlet-i </a:t>
            </a:r>
            <a:r>
              <a:rPr lang="tr-TR" dirty="0" err="1"/>
              <a:t>rûhiyesini</a:t>
            </a:r>
            <a:r>
              <a:rPr lang="tr-TR" dirty="0"/>
              <a:t> hayra yönlendirme ve şerden sakındırma hususunda mühim bir tesire sahiptir. Bu sebeple, insanı bu psikoloji üzere yaratan Yüce Rabbimiz, </a:t>
            </a:r>
            <a:r>
              <a:rPr lang="tr-TR" dirty="0" err="1"/>
              <a:t>Kur’ân</a:t>
            </a:r>
            <a:r>
              <a:rPr lang="tr-TR" dirty="0"/>
              <a:t>-ı Kerim’de; </a:t>
            </a:r>
            <a:r>
              <a:rPr lang="tr-TR" dirty="0" err="1"/>
              <a:t>Rasûlullah</a:t>
            </a:r>
            <a:r>
              <a:rPr lang="tr-TR" dirty="0"/>
              <a:t> (</a:t>
            </a:r>
            <a:r>
              <a:rPr lang="tr-TR" dirty="0" err="1"/>
              <a:t>s.a.v</a:t>
            </a:r>
            <a:r>
              <a:rPr lang="tr-TR" dirty="0"/>
              <a:t>) de </a:t>
            </a:r>
            <a:r>
              <a:rPr lang="tr-TR" dirty="0" err="1"/>
              <a:t>hadîs</a:t>
            </a:r>
            <a:r>
              <a:rPr lang="tr-TR" dirty="0"/>
              <a:t>-i şeriflerinde </a:t>
            </a:r>
            <a:r>
              <a:rPr lang="tr-TR" dirty="0" err="1"/>
              <a:t>terğîb</a:t>
            </a:r>
            <a:r>
              <a:rPr lang="tr-TR" dirty="0"/>
              <a:t> ve </a:t>
            </a:r>
            <a:r>
              <a:rPr lang="tr-TR" dirty="0" err="1"/>
              <a:t>terhîbi</a:t>
            </a:r>
            <a:r>
              <a:rPr lang="tr-TR" dirty="0"/>
              <a:t> </a:t>
            </a:r>
            <a:r>
              <a:rPr lang="tr-TR" dirty="0" err="1"/>
              <a:t>muvâzeneli</a:t>
            </a:r>
            <a:r>
              <a:rPr lang="tr-TR" dirty="0"/>
              <a:t> bir şekilde kullanmışlardır. </a:t>
            </a:r>
            <a:r>
              <a:rPr lang="tr-TR" dirty="0" err="1"/>
              <a:t>Rasûlullah</a:t>
            </a:r>
            <a:r>
              <a:rPr lang="tr-TR" dirty="0"/>
              <a:t> (</a:t>
            </a:r>
            <a:r>
              <a:rPr lang="tr-TR" dirty="0" err="1"/>
              <a:t>s.a.v</a:t>
            </a:r>
            <a:r>
              <a:rPr lang="tr-TR" dirty="0"/>
              <a:t>), etrafındaki insanları bazen müjdeler bazen de korkuturdu. Sâdece korkutarak nefret ettirmezdi. Keza sâdece teşvik ederek insanların tembelleşip ameli terk etmesine fırsat vermezdi. </a:t>
            </a:r>
          </a:p>
        </p:txBody>
      </p:sp>
    </p:spTree>
    <p:extLst>
      <p:ext uri="{BB962C8B-B14F-4D97-AF65-F5344CB8AC3E}">
        <p14:creationId xmlns="" xmlns:p14="http://schemas.microsoft.com/office/powerpoint/2010/main" val="4729764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052736"/>
          </a:xfrm>
        </p:spPr>
        <p:txBody>
          <a:bodyPr>
            <a:normAutofit/>
          </a:bodyPr>
          <a:lstStyle/>
          <a:p>
            <a:r>
              <a:rPr lang="tr-TR" sz="2000" dirty="0" smtClean="0"/>
              <a:t>33-ÖNCEKİ </a:t>
            </a:r>
            <a:r>
              <a:rPr lang="tr-TR" sz="2000" dirty="0"/>
              <a:t>İNSANLARA DAİR KISSA VE HABERLER NAKLEDERDİ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Böylece ümmetini, geçmişlerden ibret alarak aynı hatalara düşmekten sakındırmıştır. </a:t>
            </a:r>
          </a:p>
        </p:txBody>
      </p:sp>
    </p:spTree>
    <p:extLst>
      <p:ext uri="{BB962C8B-B14F-4D97-AF65-F5344CB8AC3E}">
        <p14:creationId xmlns="" xmlns:p14="http://schemas.microsoft.com/office/powerpoint/2010/main" val="24572816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0"/>
            <a:ext cx="9036496" cy="836712"/>
          </a:xfrm>
        </p:spPr>
        <p:txBody>
          <a:bodyPr>
            <a:normAutofit/>
          </a:bodyPr>
          <a:lstStyle/>
          <a:p>
            <a:pPr algn="just"/>
            <a:r>
              <a:rPr lang="tr-TR" sz="2000" dirty="0" smtClean="0"/>
              <a:t>34- </a:t>
            </a:r>
            <a:r>
              <a:rPr lang="tr-TR" sz="2000" dirty="0"/>
              <a:t>HAYÂ EDİLEN MESELELERİ ÖĞRETİRKEN NÂZİK BİR GİRİŞ YAPARDI </a:t>
            </a:r>
          </a:p>
        </p:txBody>
      </p:sp>
      <p:sp>
        <p:nvSpPr>
          <p:cNvPr id="3" name="İçerik Yer Tutucusu 2"/>
          <p:cNvSpPr>
            <a:spLocks noGrp="1"/>
          </p:cNvSpPr>
          <p:nvPr>
            <p:ph sz="quarter" idx="1"/>
          </p:nvPr>
        </p:nvSpPr>
        <p:spPr>
          <a:xfrm>
            <a:off x="0" y="1268760"/>
            <a:ext cx="9144000" cy="5589240"/>
          </a:xfrm>
        </p:spPr>
        <p:txBody>
          <a:bodyPr>
            <a:normAutofit/>
          </a:bodyPr>
          <a:lstStyle/>
          <a:p>
            <a:pPr algn="just"/>
            <a:r>
              <a:rPr lang="tr-TR" dirty="0"/>
              <a:t>İnsanın </a:t>
            </a:r>
            <a:r>
              <a:rPr lang="tr-TR" dirty="0" err="1"/>
              <a:t>zîneti</a:t>
            </a:r>
            <a:r>
              <a:rPr lang="tr-TR" dirty="0"/>
              <a:t> ve süsü olan hayâ duygusu, farz olan ilimleri öğrenirken sâhibine </a:t>
            </a:r>
            <a:r>
              <a:rPr lang="tr-TR" dirty="0" err="1"/>
              <a:t>mânî</a:t>
            </a:r>
            <a:r>
              <a:rPr lang="tr-TR" dirty="0"/>
              <a:t> olmamalıdır. Hayâ sebebiyle, edebi ve </a:t>
            </a:r>
            <a:r>
              <a:rPr lang="tr-TR" dirty="0" err="1"/>
              <a:t>zarûrî</a:t>
            </a:r>
            <a:r>
              <a:rPr lang="tr-TR" dirty="0"/>
              <a:t> bilgileri öğretmekten </a:t>
            </a:r>
            <a:r>
              <a:rPr lang="tr-TR" dirty="0" smtClean="0"/>
              <a:t>çekinmemelidir</a:t>
            </a:r>
          </a:p>
          <a:p>
            <a:pPr algn="just"/>
            <a:r>
              <a:rPr lang="tr-TR" dirty="0"/>
              <a:t>Bir </a:t>
            </a:r>
            <a:r>
              <a:rPr lang="tr-TR" dirty="0" smtClean="0"/>
              <a:t>eğitimci de </a:t>
            </a:r>
            <a:r>
              <a:rPr lang="tr-TR" dirty="0"/>
              <a:t>bu tür </a:t>
            </a:r>
            <a:r>
              <a:rPr lang="tr-TR" dirty="0" err="1"/>
              <a:t>mevzûları</a:t>
            </a:r>
            <a:r>
              <a:rPr lang="tr-TR" dirty="0"/>
              <a:t> anlatacağında </a:t>
            </a:r>
            <a:r>
              <a:rPr lang="tr-TR" dirty="0" err="1"/>
              <a:t>ashâb</a:t>
            </a:r>
            <a:r>
              <a:rPr lang="tr-TR" dirty="0"/>
              <a:t>-ı </a:t>
            </a:r>
            <a:r>
              <a:rPr lang="tr-TR" dirty="0" err="1"/>
              <a:t>kirâmın</a:t>
            </a:r>
            <a:r>
              <a:rPr lang="tr-TR" dirty="0"/>
              <a:t> yaptığı gibi bir giriş yapmalı, konunun ehemmiyetine </a:t>
            </a:r>
            <a:r>
              <a:rPr lang="tr-TR" dirty="0" err="1"/>
              <a:t>binâen</a:t>
            </a:r>
            <a:r>
              <a:rPr lang="tr-TR" dirty="0"/>
              <a:t> ve daha iyi anlaşılması için biraz açık konuşacağını ifade ettikten sonra mevzuyu herkesin anlayacağı açıklıkta izah etmelidir</a:t>
            </a:r>
          </a:p>
        </p:txBody>
      </p:sp>
    </p:spTree>
    <p:extLst>
      <p:ext uri="{BB962C8B-B14F-4D97-AF65-F5344CB8AC3E}">
        <p14:creationId xmlns="" xmlns:p14="http://schemas.microsoft.com/office/powerpoint/2010/main" val="32865711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116632"/>
            <a:ext cx="9144000" cy="6741368"/>
          </a:xfrm>
        </p:spPr>
        <p:txBody>
          <a:bodyPr/>
          <a:lstStyle/>
          <a:p>
            <a:pPr algn="just"/>
            <a:endParaRPr lang="tr-TR" dirty="0" smtClean="0"/>
          </a:p>
          <a:p>
            <a:pPr algn="just"/>
            <a:r>
              <a:rPr lang="tr-TR" dirty="0" err="1" smtClean="0"/>
              <a:t>Üsve</a:t>
            </a:r>
            <a:r>
              <a:rPr lang="tr-TR" dirty="0" smtClean="0"/>
              <a:t>-i </a:t>
            </a:r>
            <a:r>
              <a:rPr lang="tr-TR" dirty="0" err="1"/>
              <a:t>hasene</a:t>
            </a:r>
            <a:r>
              <a:rPr lang="tr-TR" dirty="0"/>
              <a:t> olarak Hz. Muhammed (</a:t>
            </a:r>
            <a:r>
              <a:rPr lang="tr-TR" dirty="0" err="1"/>
              <a:t>s.a.v</a:t>
            </a:r>
            <a:r>
              <a:rPr lang="tr-TR" dirty="0" smtClean="0"/>
              <a:t>)’i elbette örnek alacağız  ama </a:t>
            </a:r>
            <a:r>
              <a:rPr lang="tr-TR" dirty="0" err="1" smtClean="0"/>
              <a:t>islamı</a:t>
            </a:r>
            <a:r>
              <a:rPr lang="tr-TR" dirty="0" smtClean="0"/>
              <a:t> tebliğde uygulamış olduğu </a:t>
            </a:r>
            <a:r>
              <a:rPr lang="tr-TR" dirty="0" err="1" smtClean="0"/>
              <a:t>metodlar</a:t>
            </a:r>
            <a:r>
              <a:rPr lang="tr-TR" dirty="0" smtClean="0"/>
              <a:t> elbette biz eğitimcilerin görmezden gelemeyeceği bir özelliğidir. Bunun için öncelikli olarak Hz. </a:t>
            </a:r>
            <a:r>
              <a:rPr lang="tr-TR" dirty="0" err="1" smtClean="0"/>
              <a:t>Muhamed</a:t>
            </a:r>
            <a:r>
              <a:rPr lang="tr-TR" dirty="0" smtClean="0"/>
              <a:t> (</a:t>
            </a:r>
            <a:r>
              <a:rPr lang="tr-TR" dirty="0" err="1" smtClean="0"/>
              <a:t>s.a.v</a:t>
            </a:r>
            <a:r>
              <a:rPr lang="tr-TR" dirty="0" smtClean="0"/>
              <a:t>)’in tebliğde tatbik ettiği </a:t>
            </a:r>
            <a:r>
              <a:rPr lang="tr-TR" dirty="0" err="1" smtClean="0"/>
              <a:t>metodları</a:t>
            </a:r>
            <a:r>
              <a:rPr lang="tr-TR" dirty="0" smtClean="0"/>
              <a:t> incelememizde fayda vardır. Bunlar şu şekildedir:</a:t>
            </a:r>
            <a:endParaRPr lang="tr-TR" dirty="0"/>
          </a:p>
        </p:txBody>
      </p:sp>
    </p:spTree>
    <p:extLst>
      <p:ext uri="{BB962C8B-B14F-4D97-AF65-F5344CB8AC3E}">
        <p14:creationId xmlns="" xmlns:p14="http://schemas.microsoft.com/office/powerpoint/2010/main" val="316374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9144000" cy="6858000"/>
          </a:xfrm>
        </p:spPr>
        <p:txBody>
          <a:bodyPr/>
          <a:lstStyle/>
          <a:p>
            <a:pPr algn="just"/>
            <a:endParaRPr lang="tr-TR" dirty="0" smtClean="0"/>
          </a:p>
          <a:p>
            <a:pPr algn="just"/>
            <a:endParaRPr lang="tr-TR" dirty="0"/>
          </a:p>
          <a:p>
            <a:pPr algn="just"/>
            <a:r>
              <a:rPr lang="tr-TR" dirty="0" smtClean="0"/>
              <a:t>Diğer </a:t>
            </a:r>
            <a:r>
              <a:rPr lang="tr-TR" dirty="0"/>
              <a:t>taraftan, mahrem konuları öğretirken, konuyu kapalı bırakmamak şartıyla- </a:t>
            </a:r>
            <a:r>
              <a:rPr lang="tr-TR" dirty="0" err="1"/>
              <a:t>kinâyeli</a:t>
            </a:r>
            <a:r>
              <a:rPr lang="tr-TR" dirty="0"/>
              <a:t> konuşmaya da dikkat etmelidir. Erkeklerle ilgili meseleleri erkeklerin, kadınlarla ilgili meseleleri de kadınların anlatması daha </a:t>
            </a:r>
            <a:r>
              <a:rPr lang="tr-TR" dirty="0" err="1"/>
              <a:t>münâsiptir</a:t>
            </a:r>
            <a:r>
              <a:rPr lang="tr-TR" dirty="0"/>
              <a:t>. Hayâ edilen meselelerde soru soranı bizzat konunun içine dâhil etmeden cevap vermek gerekir. </a:t>
            </a:r>
          </a:p>
        </p:txBody>
      </p:sp>
    </p:spTree>
    <p:extLst>
      <p:ext uri="{BB962C8B-B14F-4D97-AF65-F5344CB8AC3E}">
        <p14:creationId xmlns="" xmlns:p14="http://schemas.microsoft.com/office/powerpoint/2010/main" val="42803123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969" y="0"/>
            <a:ext cx="9144000" cy="1143000"/>
          </a:xfrm>
        </p:spPr>
        <p:txBody>
          <a:bodyPr>
            <a:normAutofit/>
          </a:bodyPr>
          <a:lstStyle/>
          <a:p>
            <a:r>
              <a:rPr lang="tr-TR" sz="2000" dirty="0"/>
              <a:t>35- KADINLARA ÖĞRETMEYİ VE NASİHAT ETMEYİ DE İHMAL ETMEZDİ </a:t>
            </a:r>
          </a:p>
        </p:txBody>
      </p:sp>
      <p:sp>
        <p:nvSpPr>
          <p:cNvPr id="3" name="İçerik Yer Tutucusu 2"/>
          <p:cNvSpPr>
            <a:spLocks noGrp="1"/>
          </p:cNvSpPr>
          <p:nvPr>
            <p:ph sz="quarter" idx="1"/>
          </p:nvPr>
        </p:nvSpPr>
        <p:spPr>
          <a:xfrm>
            <a:off x="0" y="1600200"/>
            <a:ext cx="9144000" cy="5257800"/>
          </a:xfrm>
        </p:spPr>
        <p:txBody>
          <a:bodyPr>
            <a:normAutofit/>
          </a:bodyPr>
          <a:lstStyle/>
          <a:p>
            <a:pPr algn="just"/>
            <a:r>
              <a:rPr lang="tr-TR" dirty="0"/>
              <a:t>Bir kadın </a:t>
            </a:r>
            <a:r>
              <a:rPr lang="tr-TR" dirty="0" err="1"/>
              <a:t>Rasûlullah</a:t>
            </a:r>
            <a:r>
              <a:rPr lang="tr-TR" dirty="0"/>
              <a:t> (</a:t>
            </a:r>
            <a:r>
              <a:rPr lang="tr-TR" dirty="0" err="1"/>
              <a:t>s.a.v</a:t>
            </a:r>
            <a:r>
              <a:rPr lang="tr-TR" dirty="0"/>
              <a:t>)’e geldi ve: </a:t>
            </a:r>
          </a:p>
          <a:p>
            <a:pPr algn="just"/>
            <a:r>
              <a:rPr lang="tr-TR" dirty="0"/>
              <a:t>“−Ey Allah’ın </a:t>
            </a:r>
            <a:r>
              <a:rPr lang="tr-TR" dirty="0" err="1"/>
              <a:t>Rasûlü</a:t>
            </a:r>
            <a:r>
              <a:rPr lang="tr-TR" dirty="0"/>
              <a:t>! Senin sözlerinden hep erkekler istifade ediyor. Biz kadınlara da bir gün ayırsan, o gün toplansak ve Allah’ın sana öğrettiklerinden bize de öğretsen!” dedi. </a:t>
            </a:r>
          </a:p>
          <a:p>
            <a:pPr algn="just"/>
            <a:r>
              <a:rPr lang="tr-TR" dirty="0"/>
              <a:t>Allah </a:t>
            </a:r>
            <a:r>
              <a:rPr lang="tr-TR" dirty="0" err="1"/>
              <a:t>Rasûlü</a:t>
            </a:r>
            <a:r>
              <a:rPr lang="tr-TR" dirty="0"/>
              <a:t> (</a:t>
            </a:r>
            <a:r>
              <a:rPr lang="tr-TR" dirty="0" err="1"/>
              <a:t>s.a.v</a:t>
            </a:r>
            <a:r>
              <a:rPr lang="tr-TR" dirty="0"/>
              <a:t>): </a:t>
            </a:r>
          </a:p>
          <a:p>
            <a:pPr algn="just"/>
            <a:r>
              <a:rPr lang="tr-TR" dirty="0"/>
              <a:t>“−Peki, şu gün şurada toplanınız!” buyurdu. </a:t>
            </a:r>
          </a:p>
          <a:p>
            <a:pPr algn="just"/>
            <a:r>
              <a:rPr lang="tr-TR" dirty="0"/>
              <a:t>Kadınlar toplandılar. Nebî (</a:t>
            </a:r>
            <a:r>
              <a:rPr lang="tr-TR" dirty="0" err="1"/>
              <a:t>s.a.v</a:t>
            </a:r>
            <a:r>
              <a:rPr lang="tr-TR" dirty="0"/>
              <a:t>) de gidip Allah’ın kendisine bildirdiklerinden onlara öğretti. (</a:t>
            </a:r>
            <a:r>
              <a:rPr lang="tr-TR" dirty="0" err="1"/>
              <a:t>Buhârî</a:t>
            </a:r>
            <a:r>
              <a:rPr lang="tr-TR" dirty="0"/>
              <a:t>, </a:t>
            </a:r>
            <a:r>
              <a:rPr lang="tr-TR" dirty="0" err="1"/>
              <a:t>İ’tisam</a:t>
            </a:r>
            <a:r>
              <a:rPr lang="tr-TR" dirty="0"/>
              <a:t> 9; Müslim, </a:t>
            </a:r>
            <a:r>
              <a:rPr lang="tr-TR" dirty="0" err="1"/>
              <a:t>Birr</a:t>
            </a:r>
            <a:r>
              <a:rPr lang="tr-TR" dirty="0"/>
              <a:t>, 152) </a:t>
            </a:r>
          </a:p>
          <a:p>
            <a:endParaRPr lang="tr-TR" dirty="0"/>
          </a:p>
        </p:txBody>
      </p:sp>
    </p:spTree>
    <p:extLst>
      <p:ext uri="{BB962C8B-B14F-4D97-AF65-F5344CB8AC3E}">
        <p14:creationId xmlns="" xmlns:p14="http://schemas.microsoft.com/office/powerpoint/2010/main" val="42220997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txBody>
          <a:bodyPr>
            <a:normAutofit/>
          </a:bodyPr>
          <a:lstStyle/>
          <a:p>
            <a:r>
              <a:rPr lang="tr-TR" sz="2000" dirty="0"/>
              <a:t>36- TEMÂYÜLLERİ HAYRA YÖNLENDİRİRDİ </a:t>
            </a:r>
          </a:p>
        </p:txBody>
      </p:sp>
      <p:sp>
        <p:nvSpPr>
          <p:cNvPr id="3" name="İçerik Yer Tutucusu 2"/>
          <p:cNvSpPr>
            <a:spLocks noGrp="1"/>
          </p:cNvSpPr>
          <p:nvPr>
            <p:ph sz="quarter" idx="1"/>
          </p:nvPr>
        </p:nvSpPr>
        <p:spPr>
          <a:xfrm>
            <a:off x="0" y="1340768"/>
            <a:ext cx="9144000" cy="5517232"/>
          </a:xfrm>
        </p:spPr>
        <p:txBody>
          <a:bodyPr>
            <a:normAutofit/>
          </a:bodyPr>
          <a:lstStyle/>
          <a:p>
            <a:r>
              <a:rPr lang="tr-TR" dirty="0"/>
              <a:t>Bu metot bilhassa yeni yetişmekte olan çocukların terbiyesinde büyük bir ehemmiyet </a:t>
            </a:r>
            <a:r>
              <a:rPr lang="tr-TR" dirty="0" err="1"/>
              <a:t>arzetmektedir</a:t>
            </a:r>
            <a:r>
              <a:rPr lang="tr-TR" dirty="0"/>
              <a:t>. Çünkü çocuklar gördükleri ve duydukları her şeyi merak etmekte, bunların doğru veya yanlış olduklarını düşünmeden hemen taklide yönelmektedirler. Onları bu rastgele temayüllerden vazgeçirmek, “Evladım! Böyle yapma, şöyle yapma!” demekten ziyade, “Böyle yapma, fakat şöyle yap!” “Şunu yeme, fakat bunu ye!”, “Bu oyunu oynama, fakat şunu oynayabilirsin!” şeklinde alternatifler sunmak suretiyle daha kolay sağlanabilmektedir. </a:t>
            </a:r>
          </a:p>
        </p:txBody>
      </p:sp>
    </p:spTree>
    <p:extLst>
      <p:ext uri="{BB962C8B-B14F-4D97-AF65-F5344CB8AC3E}">
        <p14:creationId xmlns="" xmlns:p14="http://schemas.microsoft.com/office/powerpoint/2010/main" val="40704770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txBody>
          <a:bodyPr>
            <a:normAutofit/>
          </a:bodyPr>
          <a:lstStyle/>
          <a:p>
            <a:r>
              <a:rPr lang="tr-TR" sz="2000" dirty="0"/>
              <a:t>37- DEVAMLI HAYIRLI ŞEYLERİ TELKİN EDERDİ </a:t>
            </a:r>
          </a:p>
        </p:txBody>
      </p:sp>
      <p:sp>
        <p:nvSpPr>
          <p:cNvPr id="3" name="İçerik Yer Tutucusu 2"/>
          <p:cNvSpPr>
            <a:spLocks noGrp="1"/>
          </p:cNvSpPr>
          <p:nvPr>
            <p:ph sz="quarter" idx="1"/>
          </p:nvPr>
        </p:nvSpPr>
        <p:spPr>
          <a:xfrm>
            <a:off x="0" y="1600200"/>
            <a:ext cx="9144000" cy="5257800"/>
          </a:xfrm>
        </p:spPr>
        <p:txBody>
          <a:bodyPr/>
          <a:lstStyle/>
          <a:p>
            <a:r>
              <a:rPr lang="tr-TR" dirty="0" err="1"/>
              <a:t>Rasûlullah</a:t>
            </a:r>
            <a:r>
              <a:rPr lang="tr-TR" dirty="0"/>
              <a:t> (</a:t>
            </a:r>
            <a:r>
              <a:rPr lang="tr-TR" dirty="0" err="1"/>
              <a:t>s.a.v</a:t>
            </a:r>
            <a:r>
              <a:rPr lang="tr-TR" dirty="0"/>
              <a:t>), her fırsatta </a:t>
            </a:r>
            <a:r>
              <a:rPr lang="tr-TR" dirty="0" err="1"/>
              <a:t>ashâbını</a:t>
            </a:r>
            <a:r>
              <a:rPr lang="tr-TR" dirty="0"/>
              <a:t> </a:t>
            </a:r>
            <a:r>
              <a:rPr lang="tr-TR" dirty="0" err="1"/>
              <a:t>tasaddukta</a:t>
            </a:r>
            <a:r>
              <a:rPr lang="tr-TR" dirty="0"/>
              <a:t> bulunmaya, hayır ve iyilikler yapmaya teşvik eder, devamlı bu yönde telkinlerde bulunurdu. </a:t>
            </a:r>
          </a:p>
        </p:txBody>
      </p:sp>
    </p:spTree>
    <p:extLst>
      <p:ext uri="{BB962C8B-B14F-4D97-AF65-F5344CB8AC3E}">
        <p14:creationId xmlns="" xmlns:p14="http://schemas.microsoft.com/office/powerpoint/2010/main" val="38754744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5121"/>
            <a:ext cx="9144000" cy="1143000"/>
          </a:xfrm>
        </p:spPr>
        <p:txBody>
          <a:bodyPr>
            <a:normAutofit/>
          </a:bodyPr>
          <a:lstStyle/>
          <a:p>
            <a:r>
              <a:rPr lang="tr-TR" sz="2000" dirty="0"/>
              <a:t>38- BAZI MÜHİM HATALARI HEMEN DÜZELTİRDİ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err="1"/>
              <a:t>Rasûlullah</a:t>
            </a:r>
            <a:r>
              <a:rPr lang="tr-TR" dirty="0"/>
              <a:t> (</a:t>
            </a:r>
            <a:r>
              <a:rPr lang="tr-TR" dirty="0" err="1"/>
              <a:t>s.a.v</a:t>
            </a:r>
            <a:r>
              <a:rPr lang="tr-TR" dirty="0"/>
              <a:t>) son derece affedici, </a:t>
            </a:r>
            <a:r>
              <a:rPr lang="tr-TR" dirty="0" err="1"/>
              <a:t>şefkâtli</a:t>
            </a:r>
            <a:r>
              <a:rPr lang="tr-TR" dirty="0"/>
              <a:t>, mülâyim ve </a:t>
            </a:r>
            <a:r>
              <a:rPr lang="tr-TR" dirty="0" err="1"/>
              <a:t>müsâmahakâr</a:t>
            </a:r>
            <a:r>
              <a:rPr lang="tr-TR" dirty="0"/>
              <a:t> olmakla birlikte mühim hataları derhal düzeltme yoluna giderdi. Bunlar daha ziyade itikat, ibadet ve haramlarla ilgili </a:t>
            </a:r>
            <a:r>
              <a:rPr lang="tr-TR" dirty="0" smtClean="0"/>
              <a:t>konulardır.</a:t>
            </a:r>
          </a:p>
          <a:p>
            <a:pPr algn="just"/>
            <a:r>
              <a:rPr lang="tr-TR" dirty="0" smtClean="0"/>
              <a:t>Bir eğitimci de görülen yapılan yanlışları hemen düzeltme yoluna gitmelidir.</a:t>
            </a:r>
            <a:endParaRPr lang="tr-TR" dirty="0"/>
          </a:p>
        </p:txBody>
      </p:sp>
    </p:spTree>
    <p:extLst>
      <p:ext uri="{BB962C8B-B14F-4D97-AF65-F5344CB8AC3E}">
        <p14:creationId xmlns="" xmlns:p14="http://schemas.microsoft.com/office/powerpoint/2010/main" val="403973458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856"/>
            <a:ext cx="9144000" cy="1024880"/>
          </a:xfrm>
        </p:spPr>
        <p:txBody>
          <a:bodyPr>
            <a:normAutofit/>
          </a:bodyPr>
          <a:lstStyle/>
          <a:p>
            <a:r>
              <a:rPr lang="tr-TR" sz="2000" dirty="0"/>
              <a:t>39- AZ DA OLSA ÎCÂB ETTİĞİNDE KIZARDI </a:t>
            </a:r>
          </a:p>
        </p:txBody>
      </p:sp>
      <p:sp>
        <p:nvSpPr>
          <p:cNvPr id="3" name="İçerik Yer Tutucusu 2"/>
          <p:cNvSpPr>
            <a:spLocks noGrp="1"/>
          </p:cNvSpPr>
          <p:nvPr>
            <p:ph sz="quarter" idx="1"/>
          </p:nvPr>
        </p:nvSpPr>
        <p:spPr>
          <a:xfrm>
            <a:off x="0" y="1340768"/>
            <a:ext cx="9144000" cy="5517232"/>
          </a:xfrm>
        </p:spPr>
        <p:txBody>
          <a:bodyPr>
            <a:normAutofit/>
          </a:bodyPr>
          <a:lstStyle/>
          <a:p>
            <a:pPr algn="just"/>
            <a:r>
              <a:rPr lang="tr-TR" dirty="0"/>
              <a:t>Ancak onun paylaması ve kızması da merhametle ve ümmetinin selameti için </a:t>
            </a:r>
            <a:r>
              <a:rPr lang="tr-TR" dirty="0" smtClean="0"/>
              <a:t>olurdu. Efendimiz </a:t>
            </a:r>
            <a:r>
              <a:rPr lang="tr-TR" dirty="0"/>
              <a:t>(</a:t>
            </a:r>
            <a:r>
              <a:rPr lang="tr-TR" dirty="0" err="1"/>
              <a:t>s.a.v</a:t>
            </a:r>
            <a:r>
              <a:rPr lang="tr-TR" dirty="0"/>
              <a:t>), kendine </a:t>
            </a:r>
            <a:r>
              <a:rPr lang="tr-TR" dirty="0" err="1"/>
              <a:t>âit</a:t>
            </a:r>
            <a:r>
              <a:rPr lang="tr-TR" dirty="0"/>
              <a:t> hususlarda </a:t>
            </a:r>
            <a:r>
              <a:rPr lang="tr-TR" dirty="0" err="1"/>
              <a:t>dâimâ</a:t>
            </a:r>
            <a:r>
              <a:rPr lang="tr-TR" dirty="0"/>
              <a:t> affedici davranmıştır. Lâkin </a:t>
            </a:r>
            <a:r>
              <a:rPr lang="tr-TR" dirty="0" err="1"/>
              <a:t>âmmeye</a:t>
            </a:r>
            <a:r>
              <a:rPr lang="tr-TR" dirty="0"/>
              <a:t> </a:t>
            </a:r>
            <a:r>
              <a:rPr lang="tr-TR" dirty="0" err="1"/>
              <a:t>âit</a:t>
            </a:r>
            <a:r>
              <a:rPr lang="tr-TR" dirty="0"/>
              <a:t> </a:t>
            </a:r>
            <a:r>
              <a:rPr lang="tr-TR" dirty="0" smtClean="0"/>
              <a:t>hataları </a:t>
            </a:r>
            <a:r>
              <a:rPr lang="tr-TR" dirty="0"/>
              <a:t>gördüğünde, hakkı </a:t>
            </a:r>
            <a:r>
              <a:rPr lang="tr-TR" dirty="0" err="1"/>
              <a:t>tevzî</a:t>
            </a:r>
            <a:r>
              <a:rPr lang="tr-TR" dirty="0"/>
              <a:t> edinceye kadar kızgınlığı geçmemiş, hakkı yerine getirme gayreti içinde bulunmuştur. </a:t>
            </a:r>
          </a:p>
          <a:p>
            <a:pPr algn="just"/>
            <a:r>
              <a:rPr lang="tr-TR" dirty="0"/>
              <a:t>Diğer taraftan, </a:t>
            </a:r>
            <a:r>
              <a:rPr lang="tr-TR" dirty="0" smtClean="0"/>
              <a:t>öğrenen </a:t>
            </a:r>
            <a:r>
              <a:rPr lang="tr-TR" dirty="0"/>
              <a:t>kimse haddi aşar da sorulmayacak şeyi sorar, içine girilmemesi gereken bir konuya dalarsa Allah </a:t>
            </a:r>
            <a:r>
              <a:rPr lang="tr-TR" dirty="0" err="1"/>
              <a:t>Rasûlü</a:t>
            </a:r>
            <a:r>
              <a:rPr lang="tr-TR" dirty="0"/>
              <a:t> (</a:t>
            </a:r>
            <a:r>
              <a:rPr lang="tr-TR" dirty="0" err="1"/>
              <a:t>s.a.v</a:t>
            </a:r>
            <a:r>
              <a:rPr lang="tr-TR" dirty="0"/>
              <a:t>) son derece kızardı. </a:t>
            </a:r>
          </a:p>
          <a:p>
            <a:endParaRPr lang="tr-TR" dirty="0"/>
          </a:p>
        </p:txBody>
      </p:sp>
    </p:spTree>
    <p:extLst>
      <p:ext uri="{BB962C8B-B14F-4D97-AF65-F5344CB8AC3E}">
        <p14:creationId xmlns="" xmlns:p14="http://schemas.microsoft.com/office/powerpoint/2010/main" val="12684057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24744"/>
          </a:xfrm>
        </p:spPr>
        <p:txBody>
          <a:bodyPr>
            <a:normAutofit/>
          </a:bodyPr>
          <a:lstStyle/>
          <a:p>
            <a:r>
              <a:rPr lang="tr-TR" sz="2000" dirty="0"/>
              <a:t>40- TÂLİM VE TEBLİĞDE YAZIYI KULLANIRDI </a:t>
            </a:r>
          </a:p>
        </p:txBody>
      </p:sp>
      <p:sp>
        <p:nvSpPr>
          <p:cNvPr id="3" name="İçerik Yer Tutucusu 2"/>
          <p:cNvSpPr>
            <a:spLocks noGrp="1"/>
          </p:cNvSpPr>
          <p:nvPr>
            <p:ph sz="quarter" idx="1"/>
          </p:nvPr>
        </p:nvSpPr>
        <p:spPr>
          <a:xfrm>
            <a:off x="0" y="1600200"/>
            <a:ext cx="9144000" cy="5141168"/>
          </a:xfrm>
        </p:spPr>
        <p:txBody>
          <a:bodyPr/>
          <a:lstStyle/>
          <a:p>
            <a:pPr algn="just"/>
            <a:r>
              <a:rPr lang="tr-TR" dirty="0" err="1"/>
              <a:t>Rasûlullah</a:t>
            </a:r>
            <a:r>
              <a:rPr lang="tr-TR" dirty="0"/>
              <a:t> (</a:t>
            </a:r>
            <a:r>
              <a:rPr lang="tr-TR" dirty="0" err="1"/>
              <a:t>s.a.v</a:t>
            </a:r>
            <a:r>
              <a:rPr lang="tr-TR" dirty="0"/>
              <a:t>), okuma ve yazmanın yaygın olmadığı bir cemiyet içinde </a:t>
            </a:r>
            <a:r>
              <a:rPr lang="tr-TR" dirty="0" err="1"/>
              <a:t>zuhûr</a:t>
            </a:r>
            <a:r>
              <a:rPr lang="tr-TR" dirty="0"/>
              <a:t> etmiş ümmî bir </a:t>
            </a:r>
            <a:r>
              <a:rPr lang="tr-TR" dirty="0" err="1"/>
              <a:t>peygamberdiFakat</a:t>
            </a:r>
            <a:r>
              <a:rPr lang="tr-TR" dirty="0"/>
              <a:t> nübüvvet vazifesi başlayıp ilmin önemi ve yazı ile kaydedilmesine dikkat çekildikten sonra İslâm ümmeti içinde son derece hızlı bir okuma yazma seferberliği başlamıştır. </a:t>
            </a:r>
            <a:endParaRPr lang="tr-TR" dirty="0" smtClean="0"/>
          </a:p>
          <a:p>
            <a:pPr algn="just"/>
            <a:r>
              <a:rPr lang="tr-TR" dirty="0"/>
              <a:t>Yazarak öğrenme, en iyi öğrenme şekillerinden biridir. Yazarken hem konuya dikkat toplanır, hem de daha sonra tekrarlanmak istenince elde metin bulunur.</a:t>
            </a:r>
          </a:p>
        </p:txBody>
      </p:sp>
    </p:spTree>
    <p:extLst>
      <p:ext uri="{BB962C8B-B14F-4D97-AF65-F5344CB8AC3E}">
        <p14:creationId xmlns="" xmlns:p14="http://schemas.microsoft.com/office/powerpoint/2010/main" val="14287658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268760"/>
          </a:xfrm>
        </p:spPr>
        <p:txBody>
          <a:bodyPr>
            <a:normAutofit/>
          </a:bodyPr>
          <a:lstStyle/>
          <a:p>
            <a:r>
              <a:rPr lang="tr-TR" sz="2000" dirty="0"/>
              <a:t>41- YABANCI DİLLERİ ÖĞRENMESİ İÇİN BAZI SAHABELERİ VAZİFELENDİRİRDİ </a:t>
            </a:r>
          </a:p>
        </p:txBody>
      </p:sp>
      <p:sp>
        <p:nvSpPr>
          <p:cNvPr id="3" name="İçerik Yer Tutucusu 2"/>
          <p:cNvSpPr>
            <a:spLocks noGrp="1"/>
          </p:cNvSpPr>
          <p:nvPr>
            <p:ph sz="quarter" idx="1"/>
          </p:nvPr>
        </p:nvSpPr>
        <p:spPr>
          <a:xfrm>
            <a:off x="0" y="1600200"/>
            <a:ext cx="9144000" cy="5257800"/>
          </a:xfrm>
        </p:spPr>
        <p:txBody>
          <a:bodyPr/>
          <a:lstStyle/>
          <a:p>
            <a:pPr algn="just"/>
            <a:r>
              <a:rPr lang="tr-TR" dirty="0"/>
              <a:t>Peygamber </a:t>
            </a:r>
            <a:r>
              <a:rPr lang="tr-TR" dirty="0" err="1"/>
              <a:t>Efendimiz’e</a:t>
            </a:r>
            <a:r>
              <a:rPr lang="tr-TR" dirty="0"/>
              <a:t> herkesten olduğu gibi Yahudilerden de Süryanice mektuplar geliyordu. Bunlara cevap vermek de gerekiyordu. </a:t>
            </a:r>
            <a:r>
              <a:rPr lang="tr-TR" dirty="0" err="1"/>
              <a:t>Rasûlullah</a:t>
            </a:r>
            <a:r>
              <a:rPr lang="tr-TR" dirty="0"/>
              <a:t> (</a:t>
            </a:r>
            <a:r>
              <a:rPr lang="tr-TR" dirty="0" err="1"/>
              <a:t>s.a.v</a:t>
            </a:r>
            <a:r>
              <a:rPr lang="tr-TR" dirty="0"/>
              <a:t>) bir gün </a:t>
            </a:r>
            <a:r>
              <a:rPr lang="tr-TR" dirty="0" err="1"/>
              <a:t>Zeyd</a:t>
            </a:r>
            <a:r>
              <a:rPr lang="tr-TR" dirty="0"/>
              <a:t> bin </a:t>
            </a:r>
            <a:r>
              <a:rPr lang="tr-TR" dirty="0" err="1"/>
              <a:t>Sâbit’i</a:t>
            </a:r>
            <a:r>
              <a:rPr lang="tr-TR" dirty="0"/>
              <a:t> çağırıp, </a:t>
            </a:r>
            <a:r>
              <a:rPr lang="tr-TR" dirty="0" err="1"/>
              <a:t>yahûdilere</a:t>
            </a:r>
            <a:r>
              <a:rPr lang="tr-TR" dirty="0"/>
              <a:t> güvenmediğini, onların dili olan </a:t>
            </a:r>
            <a:r>
              <a:rPr lang="tr-TR" dirty="0" err="1"/>
              <a:t>Süryanice’yi</a:t>
            </a:r>
            <a:r>
              <a:rPr lang="tr-TR" dirty="0"/>
              <a:t> öğrenmesini istedi</a:t>
            </a:r>
          </a:p>
        </p:txBody>
      </p:sp>
    </p:spTree>
    <p:extLst>
      <p:ext uri="{BB962C8B-B14F-4D97-AF65-F5344CB8AC3E}">
        <p14:creationId xmlns="" xmlns:p14="http://schemas.microsoft.com/office/powerpoint/2010/main" val="26513496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1266"/>
            <a:ext cx="9144000" cy="1143000"/>
          </a:xfrm>
        </p:spPr>
        <p:txBody>
          <a:bodyPr>
            <a:normAutofit/>
          </a:bodyPr>
          <a:lstStyle/>
          <a:p>
            <a:r>
              <a:rPr lang="tr-TR" sz="2000" dirty="0"/>
              <a:t>42- ÜMMETİNİN TERBİYE VE TEZKİYESİ İÇİN DUA EDERDİ </a:t>
            </a:r>
          </a:p>
        </p:txBody>
      </p:sp>
      <p:sp>
        <p:nvSpPr>
          <p:cNvPr id="3" name="İçerik Yer Tutucusu 2"/>
          <p:cNvSpPr>
            <a:spLocks noGrp="1"/>
          </p:cNvSpPr>
          <p:nvPr>
            <p:ph sz="quarter" idx="1"/>
          </p:nvPr>
        </p:nvSpPr>
        <p:spPr>
          <a:xfrm>
            <a:off x="0" y="1196752"/>
            <a:ext cx="9144000" cy="5661248"/>
          </a:xfrm>
        </p:spPr>
        <p:txBody>
          <a:bodyPr/>
          <a:lstStyle/>
          <a:p>
            <a:pPr algn="just"/>
            <a:r>
              <a:rPr lang="tr-TR" dirty="0"/>
              <a:t>Âlemlere rahmet ve bütün insanlara hidayet olan Sevgili Peygamberimiz, ümmetinin tezkiyesi, </a:t>
            </a:r>
            <a:r>
              <a:rPr lang="tr-TR" dirty="0" err="1"/>
              <a:t>tâlim</a:t>
            </a:r>
            <a:r>
              <a:rPr lang="tr-TR" dirty="0"/>
              <a:t> ve terbiyesi yolunda bütün imkânlarını seferber etmiştir. Onların hidayete ermesi ve </a:t>
            </a:r>
            <a:r>
              <a:rPr lang="tr-TR" dirty="0" err="1"/>
              <a:t>sâlih</a:t>
            </a:r>
            <a:r>
              <a:rPr lang="tr-TR" dirty="0"/>
              <a:t> kimselerden olmaları için gece gündüz gayret göstermiştir. Gıyaplarında ve yüzlerine karşı onlar için hayırlı dualarını eksik etmemiştir. </a:t>
            </a:r>
          </a:p>
        </p:txBody>
      </p:sp>
    </p:spTree>
    <p:extLst>
      <p:ext uri="{BB962C8B-B14F-4D97-AF65-F5344CB8AC3E}">
        <p14:creationId xmlns="" xmlns:p14="http://schemas.microsoft.com/office/powerpoint/2010/main" val="42511551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9144000" cy="6858000"/>
          </a:xfrm>
        </p:spPr>
        <p:txBody>
          <a:bodyPr/>
          <a:lstStyle/>
          <a:p>
            <a:pPr algn="ctr"/>
            <a:endParaRPr lang="tr-TR" dirty="0" smtClean="0"/>
          </a:p>
          <a:p>
            <a:pPr algn="ctr"/>
            <a:endParaRPr lang="tr-TR" dirty="0"/>
          </a:p>
          <a:p>
            <a:pPr algn="ctr"/>
            <a:endParaRPr lang="tr-TR" dirty="0" smtClean="0"/>
          </a:p>
          <a:p>
            <a:pPr algn="ctr"/>
            <a:endParaRPr lang="tr-TR" dirty="0"/>
          </a:p>
          <a:p>
            <a:pPr algn="ctr"/>
            <a:r>
              <a:rPr lang="tr-TR" dirty="0" smtClean="0"/>
              <a:t>TEŞEKKÜR </a:t>
            </a:r>
            <a:r>
              <a:rPr lang="tr-TR" dirty="0" smtClean="0"/>
              <a:t>EDERİM</a:t>
            </a:r>
          </a:p>
          <a:p>
            <a:pPr algn="ctr">
              <a:buNone/>
            </a:pPr>
            <a:endParaRPr lang="tr-TR" dirty="0" smtClean="0"/>
          </a:p>
          <a:p>
            <a:pPr algn="ctr">
              <a:buNone/>
            </a:pPr>
            <a:endParaRPr lang="tr-TR" dirty="0" smtClean="0"/>
          </a:p>
          <a:p>
            <a:pPr algn="ctr">
              <a:buNone/>
            </a:pPr>
            <a:r>
              <a:rPr lang="tr-TR" dirty="0" smtClean="0"/>
              <a:t>DİN KÜLTÜRÜ VE AHLAK BİLGİSİ ÖĞRETMENİ</a:t>
            </a:r>
          </a:p>
          <a:p>
            <a:pPr algn="ctr">
              <a:buNone/>
            </a:pPr>
            <a:r>
              <a:rPr lang="tr-TR" smtClean="0"/>
              <a:t>DÖNE GÜNEŞ YILDIZ</a:t>
            </a:r>
            <a:endParaRPr lang="tr-TR" dirty="0"/>
          </a:p>
        </p:txBody>
      </p:sp>
    </p:spTree>
    <p:extLst>
      <p:ext uri="{BB962C8B-B14F-4D97-AF65-F5344CB8AC3E}">
        <p14:creationId xmlns="" xmlns:p14="http://schemas.microsoft.com/office/powerpoint/2010/main" val="6393406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1"/>
            <a:ext cx="9144000" cy="1052736"/>
          </a:xfrm>
        </p:spPr>
        <p:txBody>
          <a:bodyPr>
            <a:normAutofit/>
          </a:bodyPr>
          <a:lstStyle/>
          <a:p>
            <a:r>
              <a:rPr lang="tr-TR" sz="2400" dirty="0" smtClean="0"/>
              <a:t>1-EFENDİMİZ</a:t>
            </a:r>
            <a:r>
              <a:rPr lang="tr-TR" sz="2400" dirty="0"/>
              <a:t>, SÖYLEDİĞİ HAKİKATLERİ BİZZAT YAŞAYARAK TÂLİM EDERDİ </a:t>
            </a:r>
          </a:p>
        </p:txBody>
      </p:sp>
      <p:sp>
        <p:nvSpPr>
          <p:cNvPr id="3" name="Alt Başlık 2"/>
          <p:cNvSpPr>
            <a:spLocks noGrp="1"/>
          </p:cNvSpPr>
          <p:nvPr>
            <p:ph type="subTitle" idx="1"/>
          </p:nvPr>
        </p:nvSpPr>
        <p:spPr>
          <a:xfrm>
            <a:off x="0" y="1268760"/>
            <a:ext cx="9144000" cy="5589240"/>
          </a:xfrm>
        </p:spPr>
        <p:txBody>
          <a:bodyPr>
            <a:normAutofit/>
          </a:bodyPr>
          <a:lstStyle/>
          <a:p>
            <a:pPr algn="l"/>
            <a:endParaRPr lang="tr-TR" sz="1800" dirty="0" smtClean="0">
              <a:solidFill>
                <a:schemeClr val="tx1"/>
              </a:solidFill>
              <a:latin typeface="Times New Roman" pitchFamily="18" charset="0"/>
              <a:cs typeface="Times New Roman" pitchFamily="18" charset="0"/>
            </a:endParaRPr>
          </a:p>
          <a:p>
            <a:endParaRPr lang="tr-TR" sz="1800" dirty="0" smtClean="0">
              <a:solidFill>
                <a:schemeClr val="tx1"/>
              </a:solidFill>
              <a:latin typeface="Times New Roman" pitchFamily="18" charset="0"/>
              <a:cs typeface="Times New Roman" pitchFamily="18" charset="0"/>
            </a:endParaRPr>
          </a:p>
          <a:p>
            <a:endParaRPr lang="tr-TR" sz="1800" dirty="0">
              <a:solidFill>
                <a:schemeClr val="tx1"/>
              </a:solidFill>
              <a:latin typeface="Times New Roman" pitchFamily="18" charset="0"/>
              <a:cs typeface="Times New Roman" pitchFamily="18" charset="0"/>
            </a:endParaRPr>
          </a:p>
          <a:p>
            <a:endParaRPr lang="tr-TR" sz="1800" dirty="0">
              <a:solidFill>
                <a:schemeClr val="tx1"/>
              </a:solidFill>
              <a:latin typeface="Times New Roman" pitchFamily="18" charset="0"/>
              <a:cs typeface="Times New Roman" pitchFamily="18" charset="0"/>
            </a:endParaRPr>
          </a:p>
          <a:p>
            <a:pPr algn="l"/>
            <a:r>
              <a:rPr lang="tr-TR" sz="2000" dirty="0" smtClean="0">
                <a:solidFill>
                  <a:schemeClr val="tx1"/>
                </a:solidFill>
                <a:latin typeface="Times New Roman" pitchFamily="18" charset="0"/>
                <a:cs typeface="Times New Roman" pitchFamily="18" charset="0"/>
              </a:rPr>
              <a:t>Hac </a:t>
            </a:r>
            <a:r>
              <a:rPr lang="tr-TR" sz="2000" dirty="0">
                <a:solidFill>
                  <a:schemeClr val="tx1"/>
                </a:solidFill>
                <a:latin typeface="Times New Roman" pitchFamily="18" charset="0"/>
                <a:cs typeface="Times New Roman" pitchFamily="18" charset="0"/>
              </a:rPr>
              <a:t>yaptığı </a:t>
            </a:r>
            <a:r>
              <a:rPr lang="tr-TR" sz="2000" dirty="0" err="1">
                <a:solidFill>
                  <a:schemeClr val="tx1"/>
                </a:solidFill>
                <a:latin typeface="Times New Roman" pitchFamily="18" charset="0"/>
                <a:cs typeface="Times New Roman" pitchFamily="18" charset="0"/>
              </a:rPr>
              <a:t>esnâda</a:t>
            </a:r>
            <a:r>
              <a:rPr lang="tr-TR" sz="2000" dirty="0">
                <a:solidFill>
                  <a:schemeClr val="tx1"/>
                </a:solidFill>
                <a:latin typeface="Times New Roman" pitchFamily="18" charset="0"/>
                <a:cs typeface="Times New Roman" pitchFamily="18" charset="0"/>
              </a:rPr>
              <a:t> Müslümanların rahatça görüp öğrenebilmeleri için, birçok rüknü </a:t>
            </a:r>
            <a:r>
              <a:rPr lang="tr-TR" sz="2000" dirty="0" smtClean="0">
                <a:solidFill>
                  <a:schemeClr val="tx1"/>
                </a:solidFill>
                <a:latin typeface="Times New Roman" pitchFamily="18" charset="0"/>
                <a:cs typeface="Times New Roman" pitchFamily="18" charset="0"/>
              </a:rPr>
              <a:t>dev üzerinde yapmış </a:t>
            </a:r>
            <a:r>
              <a:rPr lang="tr-TR" sz="2000" dirty="0">
                <a:solidFill>
                  <a:schemeClr val="tx1"/>
                </a:solidFill>
                <a:latin typeface="Times New Roman" pitchFamily="18" charset="0"/>
                <a:cs typeface="Times New Roman" pitchFamily="18" charset="0"/>
              </a:rPr>
              <a:t>ve: </a:t>
            </a:r>
          </a:p>
          <a:p>
            <a:r>
              <a:rPr lang="tr-TR" sz="2000" dirty="0">
                <a:solidFill>
                  <a:schemeClr val="tx1"/>
                </a:solidFill>
                <a:latin typeface="Times New Roman" pitchFamily="18" charset="0"/>
                <a:cs typeface="Times New Roman" pitchFamily="18" charset="0"/>
              </a:rPr>
              <a:t>“Ey insanlar! Hac amellerinin nasıl yapılacağını benden öğreniniz. Bilmiyorum, belki de bu yılımdan sonra bir daha haccedemem” buyurmuştur. (</a:t>
            </a:r>
            <a:r>
              <a:rPr lang="tr-TR" sz="2000" dirty="0" err="1">
                <a:solidFill>
                  <a:schemeClr val="tx1"/>
                </a:solidFill>
                <a:latin typeface="Times New Roman" pitchFamily="18" charset="0"/>
                <a:cs typeface="Times New Roman" pitchFamily="18" charset="0"/>
              </a:rPr>
              <a:t>Ahmed</a:t>
            </a:r>
            <a:r>
              <a:rPr lang="tr-TR" sz="2000" dirty="0">
                <a:solidFill>
                  <a:schemeClr val="tx1"/>
                </a:solidFill>
                <a:latin typeface="Times New Roman" pitchFamily="18" charset="0"/>
                <a:cs typeface="Times New Roman" pitchFamily="18" charset="0"/>
              </a:rPr>
              <a:t>, III, 318; Müslim, </a:t>
            </a:r>
            <a:r>
              <a:rPr lang="tr-TR" sz="2000" dirty="0" err="1">
                <a:solidFill>
                  <a:schemeClr val="tx1"/>
                </a:solidFill>
                <a:latin typeface="Times New Roman" pitchFamily="18" charset="0"/>
                <a:cs typeface="Times New Roman" pitchFamily="18" charset="0"/>
              </a:rPr>
              <a:t>Hacc</a:t>
            </a:r>
            <a:r>
              <a:rPr lang="tr-TR" sz="2000" dirty="0">
                <a:solidFill>
                  <a:schemeClr val="tx1"/>
                </a:solidFill>
                <a:latin typeface="Times New Roman" pitchFamily="18" charset="0"/>
                <a:cs typeface="Times New Roman" pitchFamily="18" charset="0"/>
              </a:rPr>
              <a:t>, 310) </a:t>
            </a:r>
            <a:endParaRPr lang="tr-TR" sz="2000" dirty="0" smtClean="0">
              <a:solidFill>
                <a:schemeClr val="tx1"/>
              </a:solidFill>
              <a:latin typeface="Times New Roman" pitchFamily="18" charset="0"/>
              <a:cs typeface="Times New Roman" pitchFamily="18" charset="0"/>
            </a:endParaRPr>
          </a:p>
          <a:p>
            <a:pPr algn="l"/>
            <a:endParaRPr lang="tr-TR" sz="2000" dirty="0">
              <a:solidFill>
                <a:schemeClr val="tx1"/>
              </a:solidFill>
              <a:latin typeface="Times New Roman" pitchFamily="18" charset="0"/>
              <a:cs typeface="Times New Roman" pitchFamily="18" charset="0"/>
            </a:endParaRPr>
          </a:p>
          <a:p>
            <a:pPr algn="l"/>
            <a:r>
              <a:rPr lang="tr-TR" sz="2000" b="1" dirty="0">
                <a:solidFill>
                  <a:schemeClr val="tx1"/>
                </a:solidFill>
                <a:latin typeface="Times New Roman" pitchFamily="18" charset="0"/>
                <a:cs typeface="Times New Roman" pitchFamily="18" charset="0"/>
              </a:rPr>
              <a:t>Yaparak ve yaşayarak öğrenileni insan kolay kolay </a:t>
            </a:r>
            <a:r>
              <a:rPr lang="tr-TR" sz="2000" b="1" dirty="0" smtClean="0">
                <a:solidFill>
                  <a:schemeClr val="tx1"/>
                </a:solidFill>
                <a:latin typeface="Times New Roman" pitchFamily="18" charset="0"/>
                <a:cs typeface="Times New Roman" pitchFamily="18" charset="0"/>
              </a:rPr>
              <a:t>unutmaz. Uygulamalı eğitim</a:t>
            </a:r>
            <a:r>
              <a:rPr lang="tr-TR" sz="2000" b="1" dirty="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en verimli</a:t>
            </a:r>
            <a:r>
              <a:rPr lang="tr-TR" sz="2000" b="1" dirty="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öğretme </a:t>
            </a:r>
            <a:r>
              <a:rPr lang="tr-TR" sz="2000" b="1" dirty="0">
                <a:solidFill>
                  <a:schemeClr val="tx1"/>
                </a:solidFill>
                <a:latin typeface="Times New Roman" pitchFamily="18" charset="0"/>
                <a:cs typeface="Times New Roman" pitchFamily="18" charset="0"/>
              </a:rPr>
              <a:t>biçimidir.</a:t>
            </a:r>
          </a:p>
          <a:p>
            <a:endParaRPr lang="tr-T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7346549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08720"/>
          </a:xfrm>
        </p:spPr>
        <p:txBody>
          <a:bodyPr>
            <a:normAutofit/>
          </a:bodyPr>
          <a:lstStyle/>
          <a:p>
            <a:pPr algn="just"/>
            <a:r>
              <a:rPr lang="tr-TR" sz="2400" b="1" dirty="0"/>
              <a:t>2- DİNÎ HÜKÜMLERİ TEDRÎCÎ BİR SİSTEMLE YAVAŞ YAVAŞ ÖĞRETİRDİ </a:t>
            </a:r>
          </a:p>
        </p:txBody>
      </p:sp>
      <p:sp>
        <p:nvSpPr>
          <p:cNvPr id="3" name="İçerik Yer Tutucusu 2"/>
          <p:cNvSpPr>
            <a:spLocks noGrp="1"/>
          </p:cNvSpPr>
          <p:nvPr>
            <p:ph sz="quarter" idx="1"/>
          </p:nvPr>
        </p:nvSpPr>
        <p:spPr>
          <a:xfrm>
            <a:off x="0" y="1484784"/>
            <a:ext cx="9144000" cy="5373216"/>
          </a:xfrm>
        </p:spPr>
        <p:txBody>
          <a:bodyPr/>
          <a:lstStyle/>
          <a:p>
            <a:pPr algn="just"/>
            <a:r>
              <a:rPr lang="tr-TR" dirty="0"/>
              <a:t>Bir şey birden bire oluvermez</a:t>
            </a:r>
            <a:r>
              <a:rPr lang="tr-TR" dirty="0" smtClean="0"/>
              <a:t>.</a:t>
            </a:r>
          </a:p>
          <a:p>
            <a:pPr algn="just"/>
            <a:r>
              <a:rPr lang="tr-TR" dirty="0" smtClean="0"/>
              <a:t> </a:t>
            </a:r>
            <a:r>
              <a:rPr lang="tr-TR" dirty="0"/>
              <a:t>Yavaş yavaş şartları oluşur ve derece </a:t>
            </a:r>
            <a:r>
              <a:rPr lang="tr-TR" dirty="0" err="1"/>
              <a:t>derece</a:t>
            </a:r>
            <a:r>
              <a:rPr lang="tr-TR" dirty="0"/>
              <a:t> meydana gelir. </a:t>
            </a:r>
            <a:endParaRPr lang="tr-TR" dirty="0" smtClean="0"/>
          </a:p>
          <a:p>
            <a:pPr algn="just"/>
            <a:r>
              <a:rPr lang="tr-TR" dirty="0"/>
              <a:t>Kolaydan zora, küçükten büyüğe doğru yavaş yavaş mesafe kat eder. </a:t>
            </a:r>
            <a:endParaRPr lang="tr-TR" dirty="0" smtClean="0"/>
          </a:p>
          <a:p>
            <a:pPr algn="just"/>
            <a:r>
              <a:rPr lang="tr-TR" dirty="0" err="1" smtClean="0"/>
              <a:t>Dînî</a:t>
            </a:r>
            <a:r>
              <a:rPr lang="tr-TR" dirty="0" smtClean="0"/>
              <a:t> </a:t>
            </a:r>
            <a:r>
              <a:rPr lang="tr-TR" dirty="0" err="1"/>
              <a:t>tâlim</a:t>
            </a:r>
            <a:r>
              <a:rPr lang="tr-TR" dirty="0"/>
              <a:t> ve terbiyede de bu esasa </a:t>
            </a:r>
            <a:r>
              <a:rPr lang="tr-TR" dirty="0" err="1"/>
              <a:t>riâyet</a:t>
            </a:r>
            <a:r>
              <a:rPr lang="tr-TR" dirty="0"/>
              <a:t> </a:t>
            </a:r>
            <a:r>
              <a:rPr lang="tr-TR" dirty="0" smtClean="0"/>
              <a:t>etmelidir</a:t>
            </a:r>
          </a:p>
          <a:p>
            <a:pPr algn="just"/>
            <a:r>
              <a:rPr lang="tr-TR" dirty="0" err="1"/>
              <a:t>Muhâtaptan</a:t>
            </a:r>
            <a:r>
              <a:rPr lang="tr-TR" dirty="0"/>
              <a:t> bir anda her şeyi öğrenip tatbik etmesini istemek doğru değildir. Onun zamana ve </a:t>
            </a:r>
            <a:r>
              <a:rPr lang="tr-TR" dirty="0" err="1"/>
              <a:t>tedricîliğe</a:t>
            </a:r>
            <a:r>
              <a:rPr lang="tr-TR" dirty="0"/>
              <a:t> ihtiyacı olduğunu bilmek </a:t>
            </a:r>
            <a:r>
              <a:rPr lang="tr-TR" dirty="0" smtClean="0"/>
              <a:t>gerekir.</a:t>
            </a:r>
            <a:endParaRPr lang="tr-TR" dirty="0"/>
          </a:p>
        </p:txBody>
      </p:sp>
    </p:spTree>
    <p:extLst>
      <p:ext uri="{BB962C8B-B14F-4D97-AF65-F5344CB8AC3E}">
        <p14:creationId xmlns="" xmlns:p14="http://schemas.microsoft.com/office/powerpoint/2010/main" val="330304740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p:spPr>
        <p:txBody>
          <a:bodyPr>
            <a:normAutofit/>
          </a:bodyPr>
          <a:lstStyle/>
          <a:p>
            <a:r>
              <a:rPr lang="tr-TR" sz="2400" b="1" dirty="0" smtClean="0"/>
              <a:t>3-ÖĞRETİRKEN </a:t>
            </a:r>
            <a:r>
              <a:rPr lang="tr-TR" sz="2400" b="1" dirty="0"/>
              <a:t>ÎTİDALE VE İNSANLARI BIKTIRMAMAYA DİKKAT EDERDİ </a:t>
            </a:r>
          </a:p>
        </p:txBody>
      </p:sp>
      <p:sp>
        <p:nvSpPr>
          <p:cNvPr id="3" name="İçerik Yer Tutucusu 2"/>
          <p:cNvSpPr>
            <a:spLocks noGrp="1"/>
          </p:cNvSpPr>
          <p:nvPr>
            <p:ph sz="quarter" idx="1"/>
          </p:nvPr>
        </p:nvSpPr>
        <p:spPr>
          <a:xfrm>
            <a:off x="0" y="1340768"/>
            <a:ext cx="9144000" cy="5517232"/>
          </a:xfrm>
        </p:spPr>
        <p:txBody>
          <a:bodyPr/>
          <a:lstStyle/>
          <a:p>
            <a:pPr algn="just"/>
            <a:r>
              <a:rPr lang="tr-TR" dirty="0"/>
              <a:t>“</a:t>
            </a:r>
            <a:r>
              <a:rPr lang="tr-TR" dirty="0" err="1"/>
              <a:t>Rasûlullah</a:t>
            </a:r>
            <a:r>
              <a:rPr lang="tr-TR" dirty="0"/>
              <a:t> (</a:t>
            </a:r>
            <a:r>
              <a:rPr lang="tr-TR" dirty="0" err="1"/>
              <a:t>s.a.v</a:t>
            </a:r>
            <a:r>
              <a:rPr lang="tr-TR" dirty="0"/>
              <a:t>) ashabından birini herhangi bir iş için gönderdiğinde: </a:t>
            </a:r>
          </a:p>
          <a:p>
            <a:pPr algn="just"/>
            <a:r>
              <a:rPr lang="tr-TR" dirty="0"/>
              <a:t>«Müjdeleyiniz, nefret ettirmeyiniz. Kolaylaştırınız, zorlaştırmayınız» diye emir buyururdu.” (Müslim, </a:t>
            </a:r>
            <a:r>
              <a:rPr lang="tr-TR" dirty="0" err="1"/>
              <a:t>Cihâd</a:t>
            </a:r>
            <a:r>
              <a:rPr lang="tr-TR" dirty="0"/>
              <a:t>, 6; </a:t>
            </a:r>
            <a:r>
              <a:rPr lang="tr-TR" dirty="0" err="1"/>
              <a:t>Ebû</a:t>
            </a:r>
            <a:r>
              <a:rPr lang="tr-TR" dirty="0"/>
              <a:t> </a:t>
            </a:r>
            <a:r>
              <a:rPr lang="tr-TR" dirty="0" err="1"/>
              <a:t>Dâvûd</a:t>
            </a:r>
            <a:r>
              <a:rPr lang="tr-TR" dirty="0"/>
              <a:t>, </a:t>
            </a:r>
            <a:r>
              <a:rPr lang="tr-TR" dirty="0" err="1"/>
              <a:t>Edeb</a:t>
            </a:r>
            <a:r>
              <a:rPr lang="tr-TR" dirty="0"/>
              <a:t>, 17/4835) </a:t>
            </a:r>
            <a:endParaRPr lang="tr-TR" dirty="0" smtClean="0"/>
          </a:p>
          <a:p>
            <a:pPr algn="just"/>
            <a:endParaRPr lang="tr-TR" dirty="0" smtClean="0"/>
          </a:p>
          <a:p>
            <a:pPr algn="just"/>
            <a:r>
              <a:rPr lang="tr-TR" dirty="0"/>
              <a:t>Eğitimci sevdirmek, nefret </a:t>
            </a:r>
            <a:r>
              <a:rPr lang="tr-TR" dirty="0" smtClean="0"/>
              <a:t>ettirmemek, kolaylaştırmak </a:t>
            </a:r>
            <a:r>
              <a:rPr lang="tr-TR" dirty="0"/>
              <a:t>zorundadır. Peygamberimiz (</a:t>
            </a:r>
            <a:r>
              <a:rPr lang="tr-TR" dirty="0" err="1"/>
              <a:t>s.a.v</a:t>
            </a:r>
            <a:r>
              <a:rPr lang="tr-TR" dirty="0"/>
              <a:t>.), bize sevdirmeyi ve kolaylaştırmayı tavsiye etmektedir.</a:t>
            </a:r>
          </a:p>
          <a:p>
            <a:endParaRPr lang="tr-TR" dirty="0"/>
          </a:p>
        </p:txBody>
      </p:sp>
    </p:spTree>
    <p:extLst>
      <p:ext uri="{BB962C8B-B14F-4D97-AF65-F5344CB8AC3E}">
        <p14:creationId xmlns="" xmlns:p14="http://schemas.microsoft.com/office/powerpoint/2010/main" val="69307807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7856"/>
            <a:ext cx="9144000" cy="880864"/>
          </a:xfrm>
        </p:spPr>
        <p:txBody>
          <a:bodyPr>
            <a:normAutofit/>
          </a:bodyPr>
          <a:lstStyle/>
          <a:p>
            <a:r>
              <a:rPr lang="tr-TR" sz="2400" b="1" dirty="0" smtClean="0"/>
              <a:t>4-ŞAHSÎ </a:t>
            </a:r>
            <a:r>
              <a:rPr lang="tr-TR" sz="2400" b="1" dirty="0"/>
              <a:t>FARKLILIKLARI GÖZ ÖNÜNDE BULUNDURURDU </a:t>
            </a:r>
          </a:p>
        </p:txBody>
      </p:sp>
      <p:sp>
        <p:nvSpPr>
          <p:cNvPr id="3" name="İçerik Yer Tutucusu 2"/>
          <p:cNvSpPr>
            <a:spLocks noGrp="1"/>
          </p:cNvSpPr>
          <p:nvPr>
            <p:ph sz="quarter" idx="1"/>
          </p:nvPr>
        </p:nvSpPr>
        <p:spPr>
          <a:xfrm>
            <a:off x="0" y="1340768"/>
            <a:ext cx="9144000" cy="5517232"/>
          </a:xfrm>
        </p:spPr>
        <p:txBody>
          <a:bodyPr/>
          <a:lstStyle/>
          <a:p>
            <a:pPr algn="just"/>
            <a:r>
              <a:rPr lang="tr-TR" dirty="0"/>
              <a:t>Peygamber </a:t>
            </a:r>
            <a:r>
              <a:rPr lang="tr-TR" dirty="0" err="1"/>
              <a:t>Efendimiz’e</a:t>
            </a:r>
            <a:r>
              <a:rPr lang="tr-TR" dirty="0"/>
              <a:t> farklı kültürlerden, farklı </a:t>
            </a:r>
            <a:r>
              <a:rPr lang="tr-TR" dirty="0" err="1"/>
              <a:t>kabîlelerden</a:t>
            </a:r>
            <a:r>
              <a:rPr lang="tr-TR" dirty="0"/>
              <a:t> ve farklı seviyelerde insanlar gelirdi. Allah </a:t>
            </a:r>
            <a:r>
              <a:rPr lang="tr-TR" dirty="0" err="1"/>
              <a:t>Rasûlü</a:t>
            </a:r>
            <a:r>
              <a:rPr lang="tr-TR" dirty="0"/>
              <a:t> (</a:t>
            </a:r>
            <a:r>
              <a:rPr lang="tr-TR" dirty="0" err="1"/>
              <a:t>s.a.v</a:t>
            </a:r>
            <a:r>
              <a:rPr lang="tr-TR" dirty="0"/>
              <a:t>), onların anlayacağı dille karakter ve ihtiyaçlarına göre </a:t>
            </a:r>
            <a:r>
              <a:rPr lang="tr-TR" dirty="0" err="1"/>
              <a:t>hitâb</a:t>
            </a:r>
            <a:r>
              <a:rPr lang="tr-TR" dirty="0"/>
              <a:t> ederdi. Sorularına durumlarına göre cevap </a:t>
            </a:r>
            <a:r>
              <a:rPr lang="tr-TR" dirty="0" smtClean="0"/>
              <a:t>verirdi</a:t>
            </a:r>
          </a:p>
          <a:p>
            <a:pPr algn="just"/>
            <a:r>
              <a:rPr lang="tr-TR" dirty="0"/>
              <a:t>“İnsanlara anlayabilecekleri şeyleri söyleyin!” (Hz. Ali) (Buharı, İlim, 49) </a:t>
            </a:r>
            <a:endParaRPr lang="tr-TR" dirty="0" smtClean="0"/>
          </a:p>
        </p:txBody>
      </p:sp>
    </p:spTree>
    <p:extLst>
      <p:ext uri="{BB962C8B-B14F-4D97-AF65-F5344CB8AC3E}">
        <p14:creationId xmlns="" xmlns:p14="http://schemas.microsoft.com/office/powerpoint/2010/main" val="12555457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0"/>
            <a:ext cx="9144000" cy="6858000"/>
          </a:xfrm>
        </p:spPr>
        <p:txBody>
          <a:bodyPr/>
          <a:lstStyle/>
          <a:p>
            <a:endParaRPr lang="tr-TR" dirty="0" smtClean="0"/>
          </a:p>
          <a:p>
            <a:pPr algn="just"/>
            <a:endParaRPr lang="tr-TR" sz="2400" dirty="0" smtClean="0"/>
          </a:p>
          <a:p>
            <a:pPr algn="just"/>
            <a:endParaRPr lang="tr-TR" sz="2400" dirty="0"/>
          </a:p>
          <a:p>
            <a:pPr algn="just"/>
            <a:r>
              <a:rPr lang="tr-TR" sz="2400" i="1" dirty="0" smtClean="0"/>
              <a:t>İnsanların </a:t>
            </a:r>
            <a:r>
              <a:rPr lang="tr-TR" sz="2400" i="1" dirty="0"/>
              <a:t>tabiat ve konumları farklı farklı olduğu için her birine söylenecek sözün, sergilenecek davranışın ona göre olması </a:t>
            </a:r>
            <a:r>
              <a:rPr lang="tr-TR" sz="2400" i="1" dirty="0" smtClean="0"/>
              <a:t>gerekir</a:t>
            </a:r>
          </a:p>
          <a:p>
            <a:pPr algn="just"/>
            <a:r>
              <a:rPr lang="tr-TR" sz="2400" i="1" dirty="0"/>
              <a:t>Öğrencilerinin farklılıklarını göz önünde bulundurmalı ve bu farklı yönlerine de hitap etmelidir</a:t>
            </a:r>
          </a:p>
          <a:p>
            <a:pPr algn="just"/>
            <a:endParaRPr lang="tr-TR" sz="2400" dirty="0"/>
          </a:p>
        </p:txBody>
      </p:sp>
    </p:spTree>
    <p:extLst>
      <p:ext uri="{BB962C8B-B14F-4D97-AF65-F5344CB8AC3E}">
        <p14:creationId xmlns="" xmlns:p14="http://schemas.microsoft.com/office/powerpoint/2010/main" val="168530529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347</TotalTime>
  <Words>2902</Words>
  <Application>Microsoft Office PowerPoint</Application>
  <PresentationFormat>Ekran Gösterisi (4:3)</PresentationFormat>
  <Paragraphs>182</Paragraphs>
  <Slides>49</Slides>
  <Notes>0</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Cumba</vt:lpstr>
      <vt:lpstr>Slayt 1</vt:lpstr>
      <vt:lpstr>Slayt 2</vt:lpstr>
      <vt:lpstr>Slayt 3</vt:lpstr>
      <vt:lpstr>Slayt 4</vt:lpstr>
      <vt:lpstr>1-EFENDİMİZ, SÖYLEDİĞİ HAKİKATLERİ BİZZAT YAŞAYARAK TÂLİM EDERDİ </vt:lpstr>
      <vt:lpstr>2- DİNÎ HÜKÜMLERİ TEDRÎCÎ BİR SİSTEMLE YAVAŞ YAVAŞ ÖĞRETİRDİ </vt:lpstr>
      <vt:lpstr>3-ÖĞRETİRKEN ÎTİDALE VE İNSANLARI BIKTIRMAMAYA DİKKAT EDERDİ </vt:lpstr>
      <vt:lpstr>4-ŞAHSÎ FARKLILIKLARI GÖZ ÖNÜNDE BULUNDURURDU </vt:lpstr>
      <vt:lpstr>Slayt 9</vt:lpstr>
      <vt:lpstr> 5-KARŞILIKLI KONUŞMA VE SORU-CEVAP METODUNU KULLANIRDI </vt:lpstr>
      <vt:lpstr>6-MUHATABINI AKLÎ VE MANTIKÎ İZAHLARLA İKNÂ EDERDİ </vt:lpstr>
      <vt:lpstr>7-ZEKÂLARINI AÇMAK VE BİLGİ SEVİYELERİNİ ÖLÇMEK İÇİN SUALLER SORARDI </vt:lpstr>
      <vt:lpstr>8-TEŞBİH, TEMSİL ve MUKAYESELER YAPARDI </vt:lpstr>
      <vt:lpstr>9-MEVZÛYU İZAH ETMEK İÇİN ŞEKİLLER ÇİZERDİ </vt:lpstr>
      <vt:lpstr>10-SÖZLE BERABER JEST VE MİMİKLERİNİ DE KULLANIRDI </vt:lpstr>
      <vt:lpstr>11-HAKKINDA BİLGİ VERMEK İSTEDİĞİ ŞEYİ YUKARI KALDIRIP GÖSTERİRDİ </vt:lpstr>
      <vt:lpstr>12-SUÂL SORULMADIĞI HÂLDE SÖZE BAŞLAYARAK MÜHİM BİR MES’ELEYİ ANLATIRLARDI </vt:lpstr>
      <vt:lpstr>13-MUHATABININ SORUSUNA NE EKSİK NE FAZLA TAM CEVAP VERİRDİ </vt:lpstr>
      <vt:lpstr>14- İHTİYACA BİNAEN SORUYA FAZLASIYLA CEVAP VERDİĞİ DE OLURDU </vt:lpstr>
      <vt:lpstr>15-BAZEN MUHATABINI, SORDUĞU ŞEYDEN DAHA MÜHİM BİR HUSUSA YÖNLENDİRİRDİ </vt:lpstr>
      <vt:lpstr>16-BAZEN KENDİSİNE YÖNELTİLEN SORUYU TEKRARLATIRDI </vt:lpstr>
      <vt:lpstr>17-MUHATABIN ALDIĞI CEVABI TEKRAR ETMESİNİ İSTERDİ </vt:lpstr>
      <vt:lpstr>18-MUHÂTABI İMTİHAN EDER, DOĞRU CEVAP VERDİĞİNDE ONU TAKDİR EDERDİ </vt:lpstr>
      <vt:lpstr>19-KÂBİLİYETLERİ KEŞFEDİP GELİŞTİRİRDİ </vt:lpstr>
      <vt:lpstr>20-HUZURUNDA VUKÛ BULAN BİR HÂDİSE KARŞISINDA SÜKÛTU TERCİH EDERDİ (İKRÂR) </vt:lpstr>
      <vt:lpstr>21-ZUHÛR EDEN İMKÂN VE FIRSATLARI EĞİTİM İÇİN DEĞERLENDİRİRDİ </vt:lpstr>
      <vt:lpstr>22-LATİFE VE ŞAKA YOLUYLA ÖĞRETTİĞİ ŞEYLER DE OLURDU </vt:lpstr>
      <vt:lpstr>23-ÖĞRETTİĞİ HUSUSU BAZEN YEMİNLE TEKİT EDERDİ </vt:lpstr>
      <vt:lpstr>24-EHEMMİYETİNE BİNAEN SÖZÜNÜ ÜÇ KERE TEKRAR EDERDİ </vt:lpstr>
      <vt:lpstr>25-MESELENİN EHEMMİYETİNİ GÖSTERMEK İÇİN OTURUŞUNU ve DURUŞUNU DEĞİŞTİRİRDİ </vt:lpstr>
      <vt:lpstr>26-BAZEN CEVABI TEHİR EDEREK TEKRAR TEKRAR SESLENİRDİ </vt:lpstr>
      <vt:lpstr>27-SÖZLERİNİN KALICI OLMASI İÇİN MUHÂTABIN OMZUNU VEYA ELİNİ TUTARDI </vt:lpstr>
      <vt:lpstr>28-ÖNCE VECİZ BİR ŞEKİLDE SÖYLER SONRA TAFSİLAT VERİRDİ  </vt:lpstr>
      <vt:lpstr>29-BAZEN KONUYU MADDELEŞTİRİRDİ </vt:lpstr>
      <vt:lpstr>30-VAAZ VE NASİHAT EDERDİ </vt:lpstr>
      <vt:lpstr>31-BİR ŞEYİ BÜTÜNÜYLE EMREDER VEYA BÜTÜNÜYLE YASAKLARDI </vt:lpstr>
      <vt:lpstr>32-TERGÎB VE TERHÎB METODUNU KULLANIRDI </vt:lpstr>
      <vt:lpstr>33-ÖNCEKİ İNSANLARA DAİR KISSA VE HABERLER NAKLEDERDİ </vt:lpstr>
      <vt:lpstr>34- HAYÂ EDİLEN MESELELERİ ÖĞRETİRKEN NÂZİK BİR GİRİŞ YAPARDI </vt:lpstr>
      <vt:lpstr>Slayt 40</vt:lpstr>
      <vt:lpstr>35- KADINLARA ÖĞRETMEYİ VE NASİHAT ETMEYİ DE İHMAL ETMEZDİ </vt:lpstr>
      <vt:lpstr>36- TEMÂYÜLLERİ HAYRA YÖNLENDİRİRDİ </vt:lpstr>
      <vt:lpstr>37- DEVAMLI HAYIRLI ŞEYLERİ TELKİN EDERDİ </vt:lpstr>
      <vt:lpstr>38- BAZI MÜHİM HATALARI HEMEN DÜZELTİRDİ </vt:lpstr>
      <vt:lpstr>39- AZ DA OLSA ÎCÂB ETTİĞİNDE KIZARDI </vt:lpstr>
      <vt:lpstr>40- TÂLİM VE TEBLİĞDE YAZIYI KULLANIRDI </vt:lpstr>
      <vt:lpstr>41- YABANCI DİLLERİ ÖĞRENMESİ İÇİN BAZI SAHABELERİ VAZİFELENDİRİRDİ </vt:lpstr>
      <vt:lpstr>42- ÜMMETİNİN TERBİYE VE TEZKİYESİ İÇİN DUA EDERDİ </vt:lpstr>
      <vt:lpstr>Slayt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EFENDİMİZ, SÖYLEDİĞİ HAKİKATLERİ BİZZAT YAŞAYARAK TÂLİM EDERDİ </dc:title>
  <dc:creator>lenovo</dc:creator>
  <cp:lastModifiedBy>user</cp:lastModifiedBy>
  <cp:revision>28</cp:revision>
  <dcterms:created xsi:type="dcterms:W3CDTF">2019-11-24T09:40:57Z</dcterms:created>
  <dcterms:modified xsi:type="dcterms:W3CDTF">2019-11-27T10:30:26Z</dcterms:modified>
</cp:coreProperties>
</file>