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18.4.2025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10266" y="1052736"/>
            <a:ext cx="5723468" cy="1828090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AİLEİÇİ İLETİŞİM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07704" y="2708920"/>
            <a:ext cx="5712179" cy="1524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PALAS ÇOK PROGRAMLI ANADOLU LİSESİ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sz="1600" dirty="0" smtClean="0"/>
              <a:t>PSK.DAN.DEMET ARIK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2" y="3861048"/>
            <a:ext cx="7251701" cy="2996952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881393">
            <a:off x="-1786012" y="1025619"/>
            <a:ext cx="4625181" cy="31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3"/>
          <p:cNvSpPr/>
          <p:nvPr/>
        </p:nvSpPr>
        <p:spPr>
          <a:xfrm>
            <a:off x="107504" y="1628800"/>
            <a:ext cx="8784976" cy="48245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Ergenlikte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Aile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İçi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İletişim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Çok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Daha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Önemli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Hale </a:t>
            </a:r>
            <a:r>
              <a:rPr lang="en-US" sz="3600" b="1" dirty="0" err="1" smtClean="0">
                <a:solidFill>
                  <a:srgbClr val="7030A0"/>
                </a:solidFill>
                <a:latin typeface="Barlow Black Bold"/>
              </a:rPr>
              <a:t>Geliyor</a:t>
            </a:r>
            <a:r>
              <a:rPr lang="tr-TR" sz="3600" b="1" dirty="0" smtClean="0">
                <a:solidFill>
                  <a:srgbClr val="7030A0"/>
                </a:solidFill>
                <a:latin typeface="Barlow Black Bold"/>
              </a:rPr>
              <a:t>!</a:t>
            </a:r>
            <a:r>
              <a:rPr lang="en-US" dirty="0">
                <a:solidFill>
                  <a:srgbClr val="542B1A"/>
                </a:solidFill>
                <a:latin typeface="Barlow Black Bold"/>
              </a:rPr>
              <a:t/>
            </a:r>
            <a:br>
              <a:rPr lang="en-US" dirty="0">
                <a:solidFill>
                  <a:srgbClr val="542B1A"/>
                </a:solidFill>
                <a:latin typeface="Barlow Black Bold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err="1">
                <a:latin typeface="Capriola"/>
              </a:rPr>
              <a:t>Çocukluktan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gençliğe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geçiş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ve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sonrası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pek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çok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birey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için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zorlu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bir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dönemdir</a:t>
            </a:r>
            <a:r>
              <a:rPr lang="en-US" sz="3200" dirty="0">
                <a:latin typeface="Capriola"/>
              </a:rPr>
              <a:t>. </a:t>
            </a:r>
            <a:r>
              <a:rPr lang="en-US" sz="3200" dirty="0" err="1">
                <a:latin typeface="Capriola"/>
              </a:rPr>
              <a:t>Gencin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anlayışa</a:t>
            </a:r>
            <a:r>
              <a:rPr lang="en-US" sz="3200" dirty="0">
                <a:latin typeface="Capriola"/>
              </a:rPr>
              <a:t>, </a:t>
            </a:r>
            <a:r>
              <a:rPr lang="en-US" sz="3200" dirty="0" err="1">
                <a:latin typeface="Capriola"/>
              </a:rPr>
              <a:t>ilgiye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ihtiyaç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duyduğu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bu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dönemde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ev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içerisinde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yeterli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iletişimin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olmayışı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bireyin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gelişimini</a:t>
            </a:r>
            <a:r>
              <a:rPr lang="en-US" sz="3200" dirty="0">
                <a:latin typeface="Capriola"/>
              </a:rPr>
              <a:t> </a:t>
            </a:r>
            <a:r>
              <a:rPr lang="en-US" sz="3200" dirty="0" err="1">
                <a:latin typeface="Capriola"/>
              </a:rPr>
              <a:t>örseleyecektir</a:t>
            </a:r>
            <a:r>
              <a:rPr lang="en-US" dirty="0">
                <a:solidFill>
                  <a:srgbClr val="542B1A"/>
                </a:solidFill>
                <a:latin typeface="Capriola"/>
              </a:rPr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1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3"/>
          <p:cNvSpPr/>
          <p:nvPr/>
        </p:nvSpPr>
        <p:spPr>
          <a:xfrm>
            <a:off x="395536" y="1628800"/>
            <a:ext cx="8280920" cy="46805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Ergenlikte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Aile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İçi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İletişim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Çok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Daha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Önemli</a:t>
            </a:r>
            <a:r>
              <a:rPr lang="en-US" sz="3600" b="1" dirty="0">
                <a:solidFill>
                  <a:srgbClr val="7030A0"/>
                </a:solidFill>
                <a:latin typeface="Barlow Black Bold"/>
              </a:rPr>
              <a:t> Hale </a:t>
            </a:r>
            <a:r>
              <a:rPr lang="en-US" sz="3600" b="1" dirty="0" err="1">
                <a:solidFill>
                  <a:srgbClr val="7030A0"/>
                </a:solidFill>
                <a:latin typeface="Barlow Black Bold"/>
              </a:rPr>
              <a:t>Geliyor</a:t>
            </a:r>
            <a:r>
              <a:rPr lang="en-US" sz="3600" dirty="0">
                <a:solidFill>
                  <a:srgbClr val="542B1A"/>
                </a:solidFill>
                <a:latin typeface="Barlow Black Bold"/>
              </a:rPr>
              <a:t/>
            </a:r>
            <a:br>
              <a:rPr lang="en-US" sz="3600" dirty="0">
                <a:solidFill>
                  <a:srgbClr val="542B1A"/>
                </a:solidFill>
                <a:latin typeface="Barlow Black Bold"/>
              </a:rPr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>
                <a:latin typeface="Capriola"/>
              </a:rPr>
              <a:t>Çocuklukta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sağlıklı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aile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içi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ilişkiler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gelişmezse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ergenlikte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bireyler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aileden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daha</a:t>
            </a:r>
            <a:r>
              <a:rPr lang="en-US" dirty="0">
                <a:latin typeface="Capriola"/>
              </a:rPr>
              <a:t> da </a:t>
            </a:r>
            <a:r>
              <a:rPr lang="en-US" dirty="0" err="1">
                <a:latin typeface="Capriola"/>
              </a:rPr>
              <a:t>uzaklaşabilmektedir</a:t>
            </a:r>
            <a:r>
              <a:rPr lang="en-US" dirty="0">
                <a:latin typeface="Capriola"/>
              </a:rPr>
              <a:t>. </a:t>
            </a:r>
            <a:r>
              <a:rPr lang="en-US" dirty="0" err="1">
                <a:latin typeface="Capriola"/>
              </a:rPr>
              <a:t>Aile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ergenlik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döneminde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bireyin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arkadaş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ilişkilerine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uzak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kalmamalı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ve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mümkünse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gencin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arkadaşlarıyla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tanışmaya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açık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olmalıdır</a:t>
            </a:r>
            <a:r>
              <a:rPr lang="en-US" dirty="0">
                <a:latin typeface="Capriola"/>
              </a:rPr>
              <a:t>. Hem </a:t>
            </a:r>
            <a:r>
              <a:rPr lang="en-US" dirty="0" err="1">
                <a:latin typeface="Capriola"/>
              </a:rPr>
              <a:t>genç</a:t>
            </a:r>
            <a:r>
              <a:rPr lang="en-US" dirty="0">
                <a:latin typeface="Capriola"/>
              </a:rPr>
              <a:t> hem de </a:t>
            </a:r>
            <a:r>
              <a:rPr lang="en-US" dirty="0" err="1">
                <a:latin typeface="Capriola"/>
              </a:rPr>
              <a:t>arkadaşları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bu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dönemdeki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duygu</a:t>
            </a:r>
            <a:r>
              <a:rPr lang="en-US" dirty="0">
                <a:latin typeface="Capriola"/>
              </a:rPr>
              <a:t>, </a:t>
            </a:r>
            <a:r>
              <a:rPr lang="en-US" dirty="0" err="1">
                <a:latin typeface="Capriola"/>
              </a:rPr>
              <a:t>düşünce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davranışları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açısından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eleştirilmemeli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iletişim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kanalları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kapatılmamalıdır</a:t>
            </a:r>
            <a:r>
              <a:rPr lang="en-US" dirty="0">
                <a:latin typeface="Capriola"/>
              </a:rPr>
              <a:t>. </a:t>
            </a:r>
            <a:r>
              <a:rPr lang="en-US" dirty="0" err="1">
                <a:latin typeface="Capriola"/>
              </a:rPr>
              <a:t>Ceza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vermek</a:t>
            </a:r>
            <a:r>
              <a:rPr lang="en-US" dirty="0">
                <a:latin typeface="Capriola"/>
              </a:rPr>
              <a:t>, </a:t>
            </a:r>
            <a:r>
              <a:rPr lang="en-US" dirty="0" err="1">
                <a:latin typeface="Capriola"/>
              </a:rPr>
              <a:t>yasaklamak</a:t>
            </a:r>
            <a:r>
              <a:rPr lang="en-US" dirty="0">
                <a:latin typeface="Capriola"/>
              </a:rPr>
              <a:t>, </a:t>
            </a:r>
            <a:r>
              <a:rPr lang="en-US" dirty="0" err="1">
                <a:latin typeface="Capriola"/>
              </a:rPr>
              <a:t>kısıtlamak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yerine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gence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doğruyu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bulma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ve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doğruya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yönelme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noktasında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rehberlik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edilmeli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ve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kurallar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belirlenirken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görüşü</a:t>
            </a:r>
            <a:r>
              <a:rPr lang="en-US" dirty="0">
                <a:latin typeface="Capriola"/>
              </a:rPr>
              <a:t> </a:t>
            </a:r>
            <a:r>
              <a:rPr lang="en-US" dirty="0" err="1">
                <a:latin typeface="Capriola"/>
              </a:rPr>
              <a:t>alınmalıdır</a:t>
            </a:r>
            <a:r>
              <a:rPr lang="en-US" dirty="0">
                <a:latin typeface="Capriola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28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ut 4"/>
          <p:cNvSpPr/>
          <p:nvPr/>
        </p:nvSpPr>
        <p:spPr>
          <a:xfrm>
            <a:off x="179512" y="980728"/>
            <a:ext cx="8640960" cy="50405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00B050"/>
                </a:solidFill>
                <a:latin typeface="Capriola"/>
              </a:rPr>
              <a:t>Sağlıklı</a:t>
            </a:r>
            <a:r>
              <a:rPr lang="en-US" sz="66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Capriola"/>
              </a:rPr>
              <a:t>Aile</a:t>
            </a:r>
            <a:r>
              <a:rPr lang="en-US" sz="66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Capriola"/>
              </a:rPr>
              <a:t>İçi</a:t>
            </a:r>
            <a:r>
              <a:rPr lang="en-US" sz="66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Capriola"/>
              </a:rPr>
              <a:t>İlişki</a:t>
            </a:r>
            <a:r>
              <a:rPr lang="en-US" sz="66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Capriola"/>
              </a:rPr>
              <a:t>Nasıl</a:t>
            </a:r>
            <a:r>
              <a:rPr lang="en-US" sz="66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Capriola"/>
              </a:rPr>
              <a:t>Kurulur</a:t>
            </a:r>
            <a:r>
              <a:rPr lang="en-US" sz="6600" b="1" dirty="0">
                <a:solidFill>
                  <a:srgbClr val="00B050"/>
                </a:solidFill>
                <a:latin typeface="Capriola"/>
              </a:rPr>
              <a:t>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43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err="1">
                <a:solidFill>
                  <a:srgbClr val="00B050"/>
                </a:solidFill>
                <a:latin typeface="Capriola"/>
              </a:rPr>
              <a:t>Saygı</a:t>
            </a:r>
            <a:r>
              <a:rPr lang="en-US" sz="80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Capriola"/>
              </a:rPr>
              <a:t>Duymak</a:t>
            </a:r>
            <a:r>
              <a:rPr lang="en-US" sz="80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dirty="0">
                <a:solidFill>
                  <a:srgbClr val="FFFFFF"/>
                </a:solidFill>
                <a:latin typeface="Capriola"/>
              </a:rPr>
              <a:t/>
            </a:r>
            <a:br>
              <a:rPr lang="en-US" dirty="0">
                <a:solidFill>
                  <a:srgbClr val="FFFFFF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3603812"/>
          </a:xfrm>
        </p:spPr>
        <p:txBody>
          <a:bodyPr/>
          <a:lstStyle/>
          <a:p>
            <a:r>
              <a:rPr lang="en-US" sz="3200" dirty="0" err="1">
                <a:latin typeface="Arimo"/>
              </a:rPr>
              <a:t>Karşımızdaki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kişilere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saygı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duymak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onların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varlığını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kabul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etmek</a:t>
            </a:r>
            <a:r>
              <a:rPr lang="en-US" sz="3200" dirty="0">
                <a:latin typeface="Arimo"/>
              </a:rPr>
              <a:t>, </a:t>
            </a:r>
            <a:r>
              <a:rPr lang="en-US" sz="3200" dirty="0" err="1">
                <a:latin typeface="Arimo"/>
              </a:rPr>
              <a:t>önemli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ve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değerli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olduklarını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hissettirmek</a:t>
            </a:r>
            <a:r>
              <a:rPr lang="en-US" sz="3200" dirty="0">
                <a:latin typeface="Arimo"/>
              </a:rPr>
              <a:t>, </a:t>
            </a:r>
            <a:r>
              <a:rPr lang="en-US" sz="3200" dirty="0" err="1">
                <a:latin typeface="Arimo"/>
              </a:rPr>
              <a:t>olduğu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gibi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benimsemek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anlamını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taşır</a:t>
            </a:r>
            <a:r>
              <a:rPr lang="en-US" sz="3200" dirty="0">
                <a:latin typeface="Arimo"/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89728"/>
            <a:ext cx="7719664" cy="25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3"/>
          <p:cNvSpPr/>
          <p:nvPr/>
        </p:nvSpPr>
        <p:spPr>
          <a:xfrm>
            <a:off x="395536" y="1628800"/>
            <a:ext cx="8280920" cy="46805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69218" y="639960"/>
            <a:ext cx="6965245" cy="1202485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00B050"/>
                </a:solidFill>
              </a:rPr>
              <a:t>Doğal Davranmak</a:t>
            </a:r>
            <a:endParaRPr lang="tr-TR" sz="6000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35696" y="2564903"/>
            <a:ext cx="5823749" cy="3158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Arimo"/>
              </a:rPr>
              <a:t>Abartıdan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uzak</a:t>
            </a:r>
            <a:r>
              <a:rPr lang="en-US" sz="3600" dirty="0">
                <a:latin typeface="Arimo"/>
              </a:rPr>
              <a:t>, </a:t>
            </a:r>
            <a:r>
              <a:rPr lang="en-US" sz="3600" dirty="0" err="1">
                <a:latin typeface="Arimo"/>
              </a:rPr>
              <a:t>doğal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davranmanız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çocuğunuzun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gözünde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sizi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daha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güvenilir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yapacak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ve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sözleriniz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daha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etkili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olacaktır</a:t>
            </a:r>
            <a:r>
              <a:rPr lang="en-US" sz="3600" dirty="0">
                <a:latin typeface="Arimo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02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 err="1">
                <a:solidFill>
                  <a:srgbClr val="00B050"/>
                </a:solidFill>
                <a:latin typeface="Capriola"/>
              </a:rPr>
              <a:t>Empati</a:t>
            </a:r>
            <a:r>
              <a:rPr lang="en-US" sz="73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sz="7300" b="1" dirty="0" err="1">
                <a:solidFill>
                  <a:srgbClr val="00B050"/>
                </a:solidFill>
                <a:latin typeface="Capriola"/>
              </a:rPr>
              <a:t>Kurmak</a:t>
            </a:r>
            <a:r>
              <a:rPr lang="en-US" dirty="0">
                <a:solidFill>
                  <a:srgbClr val="FFFFFF"/>
                </a:solidFill>
                <a:latin typeface="Capriola"/>
              </a:rPr>
              <a:t/>
            </a:r>
            <a:br>
              <a:rPr lang="en-US" dirty="0">
                <a:solidFill>
                  <a:srgbClr val="FFFFFF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latin typeface="Arimo"/>
              </a:rPr>
              <a:t>İletişimin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belki</a:t>
            </a:r>
            <a:r>
              <a:rPr lang="en-US" sz="3200" dirty="0">
                <a:latin typeface="Arimo"/>
              </a:rPr>
              <a:t> de </a:t>
            </a:r>
            <a:r>
              <a:rPr lang="en-US" sz="3200" dirty="0" err="1">
                <a:latin typeface="Arimo"/>
              </a:rPr>
              <a:t>en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önemli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öğesidir</a:t>
            </a:r>
            <a:r>
              <a:rPr lang="en-US" sz="3200" dirty="0">
                <a:latin typeface="Arimo"/>
              </a:rPr>
              <a:t>. </a:t>
            </a:r>
            <a:r>
              <a:rPr lang="en-US" sz="3200" dirty="0" err="1">
                <a:latin typeface="Arimo"/>
              </a:rPr>
              <a:t>Bir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anlamda</a:t>
            </a:r>
            <a:r>
              <a:rPr lang="en-US" sz="3200" dirty="0">
                <a:latin typeface="Arimo"/>
              </a:rPr>
              <a:t>, </a:t>
            </a:r>
            <a:r>
              <a:rPr lang="en-US" sz="3200" dirty="0" err="1">
                <a:latin typeface="Arimo"/>
              </a:rPr>
              <a:t>dış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dünyayı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karşımızdaki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kişinin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penceresinden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görmeye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çalışmaktır</a:t>
            </a:r>
            <a:r>
              <a:rPr lang="en-US" sz="3200" dirty="0">
                <a:latin typeface="Arimo"/>
              </a:rPr>
              <a:t>. </a:t>
            </a:r>
            <a:r>
              <a:rPr lang="en-US" sz="3200" dirty="0" err="1">
                <a:latin typeface="Arimo"/>
              </a:rPr>
              <a:t>Kurulan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bu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duygu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ortaklığı</a:t>
            </a:r>
            <a:r>
              <a:rPr lang="en-US" sz="3200" dirty="0">
                <a:latin typeface="Arimo"/>
              </a:rPr>
              <a:t>, </a:t>
            </a:r>
            <a:r>
              <a:rPr lang="en-US" sz="3200" dirty="0" err="1">
                <a:latin typeface="Arimo"/>
              </a:rPr>
              <a:t>iletişimi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güçlü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kılar</a:t>
            </a:r>
            <a:r>
              <a:rPr lang="en-US" sz="3200" dirty="0">
                <a:latin typeface="Arimo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97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442" y="62361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5300" b="1" dirty="0" err="1">
                <a:solidFill>
                  <a:srgbClr val="00B050"/>
                </a:solidFill>
                <a:latin typeface="Capriola"/>
              </a:rPr>
              <a:t>Etkin</a:t>
            </a:r>
            <a:r>
              <a:rPr lang="en-US" sz="5300" b="1" dirty="0">
                <a:solidFill>
                  <a:srgbClr val="00B050"/>
                </a:solidFill>
                <a:latin typeface="Capriola"/>
              </a:rPr>
              <a:t> </a:t>
            </a:r>
            <a:r>
              <a:rPr lang="en-US" sz="5300" b="1" dirty="0" err="1">
                <a:solidFill>
                  <a:srgbClr val="00B050"/>
                </a:solidFill>
                <a:latin typeface="Capriola"/>
              </a:rPr>
              <a:t>Dinleme</a:t>
            </a:r>
            <a:r>
              <a:rPr lang="en-US" dirty="0">
                <a:solidFill>
                  <a:srgbClr val="FFFFFF"/>
                </a:solidFill>
                <a:latin typeface="Capriola"/>
              </a:rPr>
              <a:t/>
            </a:r>
            <a:br>
              <a:rPr lang="en-US" dirty="0">
                <a:solidFill>
                  <a:srgbClr val="FFFFFF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3096344"/>
          </a:xfrm>
        </p:spPr>
        <p:txBody>
          <a:bodyPr/>
          <a:lstStyle/>
          <a:p>
            <a:r>
              <a:rPr lang="en-US" dirty="0" err="1">
                <a:latin typeface="Arimo"/>
              </a:rPr>
              <a:t>İyi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dinleyici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iletişim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kurduğu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kişinin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yalnız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söylediklerini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değil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yüzü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eli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kolu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bedeniyle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yaptıklarını</a:t>
            </a:r>
            <a:r>
              <a:rPr lang="en-US" dirty="0">
                <a:latin typeface="Arimo"/>
              </a:rPr>
              <a:t> da </a:t>
            </a:r>
            <a:r>
              <a:rPr lang="en-US" dirty="0" err="1">
                <a:latin typeface="Arimo"/>
              </a:rPr>
              <a:t>dikkat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eder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çünkü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yüz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ifadeleri</a:t>
            </a:r>
            <a:r>
              <a:rPr lang="en-US" dirty="0">
                <a:latin typeface="Arimo"/>
              </a:rPr>
              <a:t>, el </a:t>
            </a:r>
            <a:r>
              <a:rPr lang="en-US" dirty="0" err="1">
                <a:latin typeface="Arimo"/>
              </a:rPr>
              <a:t>ve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kol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hareketleri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bedenin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duruş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tarzı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sesin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tonu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gibi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sessiz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mesajlar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kullanarak</a:t>
            </a:r>
            <a:r>
              <a:rPr lang="en-US" dirty="0">
                <a:latin typeface="Arimo"/>
              </a:rPr>
              <a:t> da, </a:t>
            </a:r>
            <a:r>
              <a:rPr lang="en-US" dirty="0" err="1">
                <a:latin typeface="Arimo"/>
              </a:rPr>
              <a:t>iletişim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kurulur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Etkin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dinleme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dinleyenin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anlatılanı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yalnız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duyduğunu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değil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aynı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zamanda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doğru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olarak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anladığını</a:t>
            </a:r>
            <a:r>
              <a:rPr lang="en-US" dirty="0">
                <a:latin typeface="Arimo"/>
              </a:rPr>
              <a:t> da </a:t>
            </a:r>
            <a:r>
              <a:rPr lang="en-US" dirty="0" err="1">
                <a:latin typeface="Arimo"/>
              </a:rPr>
              <a:t>gösterir</a:t>
            </a:r>
            <a:r>
              <a:rPr lang="en-US" dirty="0">
                <a:latin typeface="Arimo"/>
              </a:rPr>
              <a:t>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76328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apriola Medium"/>
              </a:rPr>
              <a:t>Ben Dili </a:t>
            </a:r>
            <a:r>
              <a:rPr lang="en-US" b="1" dirty="0" err="1">
                <a:solidFill>
                  <a:srgbClr val="00B050"/>
                </a:solidFill>
                <a:latin typeface="Capriola Medium"/>
              </a:rPr>
              <a:t>Kullanma</a:t>
            </a:r>
            <a:r>
              <a:rPr lang="en-US" dirty="0">
                <a:solidFill>
                  <a:srgbClr val="FFFFFF"/>
                </a:solidFill>
                <a:latin typeface="Capriola Medium"/>
              </a:rPr>
              <a:t/>
            </a:r>
            <a:br>
              <a:rPr lang="en-US" dirty="0">
                <a:solidFill>
                  <a:srgbClr val="FFFFFF"/>
                </a:solidFill>
                <a:latin typeface="Capriola Medium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196752"/>
            <a:ext cx="7416824" cy="3603812"/>
          </a:xfrm>
        </p:spPr>
        <p:txBody>
          <a:bodyPr>
            <a:noAutofit/>
          </a:bodyPr>
          <a:lstStyle/>
          <a:p>
            <a:r>
              <a:rPr lang="en-US" dirty="0" err="1">
                <a:latin typeface="Arimo"/>
              </a:rPr>
              <a:t>Etkili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iletişim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başlatabilmek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iletişimi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yönde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sürdürebilmek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değil</a:t>
            </a:r>
            <a:r>
              <a:rPr lang="en-US" dirty="0">
                <a:latin typeface="Arimo"/>
              </a:rPr>
              <a:t> ben </a:t>
            </a:r>
            <a:r>
              <a:rPr lang="en-US" dirty="0" err="1">
                <a:latin typeface="Arimo"/>
              </a:rPr>
              <a:t>dili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kullanılmalıdır</a:t>
            </a:r>
            <a:r>
              <a:rPr lang="en-US" dirty="0">
                <a:latin typeface="Arimo"/>
              </a:rPr>
              <a:t>. Sen </a:t>
            </a:r>
            <a:r>
              <a:rPr lang="en-US" dirty="0" err="1">
                <a:latin typeface="Arimo"/>
              </a:rPr>
              <a:t>dili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karşı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tarafı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suçlayıcı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konuşma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tarzıdır</a:t>
            </a:r>
            <a:r>
              <a:rPr lang="en-US" dirty="0">
                <a:latin typeface="Arimo"/>
              </a:rPr>
              <a:t>. Sen </a:t>
            </a:r>
            <a:r>
              <a:rPr lang="en-US" dirty="0" err="1">
                <a:latin typeface="Arimo"/>
              </a:rPr>
              <a:t>dilini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kullanan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kişiler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genellikle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karşı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tarafı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eleştiren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söylemde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bulunurlar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Dolayısıyla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iletişim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içerisinde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suçlanan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kişi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kendini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savunmaya</a:t>
            </a:r>
            <a:r>
              <a:rPr lang="en-US" dirty="0">
                <a:latin typeface="Arimo"/>
              </a:rPr>
              <a:t> </a:t>
            </a:r>
            <a:r>
              <a:rPr lang="en-US" dirty="0" err="1" smtClean="0">
                <a:latin typeface="Arimo"/>
              </a:rPr>
              <a:t>geçer</a:t>
            </a:r>
            <a:r>
              <a:rPr lang="tr-TR" dirty="0" smtClean="0">
                <a:latin typeface="Arimo"/>
              </a:rPr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81030"/>
            <a:ext cx="7632848" cy="22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Capriola Medium"/>
              </a:rPr>
              <a:t>Göz</a:t>
            </a:r>
            <a:r>
              <a:rPr lang="en-US" sz="6000" b="1" dirty="0">
                <a:solidFill>
                  <a:srgbClr val="00B050"/>
                </a:solidFill>
                <a:latin typeface="Capriola Medium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priola Medium"/>
              </a:rPr>
              <a:t>Teması</a:t>
            </a:r>
            <a:r>
              <a:rPr lang="en-US" sz="6000" b="1" dirty="0">
                <a:solidFill>
                  <a:srgbClr val="00B050"/>
                </a:solidFill>
                <a:latin typeface="Capriola Medium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priola Medium"/>
              </a:rPr>
              <a:t>Kurma</a:t>
            </a:r>
            <a:r>
              <a:rPr lang="en-US" dirty="0">
                <a:solidFill>
                  <a:srgbClr val="FFFFFF"/>
                </a:solidFill>
                <a:latin typeface="Capriola Medium"/>
              </a:rPr>
              <a:t/>
            </a:r>
            <a:br>
              <a:rPr lang="en-US" dirty="0">
                <a:solidFill>
                  <a:srgbClr val="FFFFFF"/>
                </a:solidFill>
                <a:latin typeface="Capriola Medium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340768"/>
            <a:ext cx="6196405" cy="3603812"/>
          </a:xfrm>
        </p:spPr>
        <p:txBody>
          <a:bodyPr/>
          <a:lstStyle/>
          <a:p>
            <a:r>
              <a:rPr lang="en-US" sz="3600" dirty="0" err="1">
                <a:latin typeface="Arimo"/>
              </a:rPr>
              <a:t>Etkili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bir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iletişim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için</a:t>
            </a:r>
            <a:r>
              <a:rPr lang="en-US" sz="3600" dirty="0">
                <a:latin typeface="Arimo"/>
              </a:rPr>
              <a:t>; </a:t>
            </a:r>
            <a:r>
              <a:rPr lang="en-US" sz="3600" dirty="0" err="1">
                <a:latin typeface="Arimo"/>
              </a:rPr>
              <a:t>konuşurken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yüzümüz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çocuğa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dönük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olmalı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ve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göz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teması</a:t>
            </a:r>
            <a:r>
              <a:rPr lang="en-US" sz="3600" dirty="0">
                <a:latin typeface="Arimo"/>
              </a:rPr>
              <a:t> </a:t>
            </a:r>
            <a:r>
              <a:rPr lang="en-US" sz="3600" dirty="0" err="1">
                <a:latin typeface="Arimo"/>
              </a:rPr>
              <a:t>kurmalıyız</a:t>
            </a:r>
            <a:r>
              <a:rPr lang="en-US" sz="3600" dirty="0">
                <a:latin typeface="Arimo"/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7704856" cy="27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İletişim</a:t>
            </a:r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6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Engelleri</a:t>
            </a:r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6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Nelerdir</a:t>
            </a:r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?</a:t>
            </a:r>
            <a:endParaRPr lang="tr-TR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ut Belirtme Çizgisi 4"/>
          <p:cNvSpPr/>
          <p:nvPr/>
        </p:nvSpPr>
        <p:spPr>
          <a:xfrm>
            <a:off x="2627784" y="512676"/>
            <a:ext cx="5976664" cy="38524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95836" y="1340768"/>
            <a:ext cx="4680520" cy="25236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err="1">
                <a:latin typeface="Capriola"/>
              </a:rPr>
              <a:t>Aile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içi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 smtClean="0">
                <a:latin typeface="Capriola"/>
              </a:rPr>
              <a:t>iletişim</a:t>
            </a:r>
            <a:r>
              <a:rPr lang="tr-TR" sz="4000" dirty="0" smtClean="0">
                <a:latin typeface="Capriola"/>
              </a:rPr>
              <a:t>,</a:t>
            </a:r>
            <a:r>
              <a:rPr lang="en-US" sz="4000" dirty="0" smtClean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aile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üyelerinin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birbirlerine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sözel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veya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sözel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olmayan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ifadelerle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>
                <a:latin typeface="Capriola"/>
              </a:rPr>
              <a:t>verdikleri</a:t>
            </a:r>
            <a:r>
              <a:rPr lang="en-US" sz="4000" dirty="0">
                <a:latin typeface="Capriola"/>
              </a:rPr>
              <a:t> </a:t>
            </a:r>
            <a:r>
              <a:rPr lang="en-US" sz="4000" dirty="0" err="1" smtClean="0">
                <a:latin typeface="Capriola"/>
              </a:rPr>
              <a:t>mesajlardır</a:t>
            </a:r>
            <a:r>
              <a:rPr lang="tr-TR" sz="4000" dirty="0" smtClean="0">
                <a:latin typeface="Capriola"/>
              </a:rPr>
              <a:t>.</a:t>
            </a:r>
            <a:endParaRPr lang="tr-TR" sz="4000" dirty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971600" y="5085184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300" b="1" dirty="0" err="1" smtClean="0">
                <a:solidFill>
                  <a:srgbClr val="FF0000"/>
                </a:solidFill>
                <a:latin typeface="Barlow Black Bold"/>
              </a:rPr>
              <a:t>Aileİçi</a:t>
            </a:r>
            <a:r>
              <a:rPr lang="en-US" sz="5300" b="1" dirty="0" smtClean="0">
                <a:solidFill>
                  <a:srgbClr val="FF0000"/>
                </a:solidFill>
                <a:latin typeface="Barlow Black Bold"/>
              </a:rPr>
              <a:t> </a:t>
            </a:r>
            <a:r>
              <a:rPr lang="en-US" sz="5300" b="1" dirty="0" err="1" smtClean="0">
                <a:solidFill>
                  <a:srgbClr val="FF0000"/>
                </a:solidFill>
                <a:latin typeface="Barlow Black Bold"/>
              </a:rPr>
              <a:t>İletişim</a:t>
            </a:r>
            <a:r>
              <a:rPr lang="en-US" sz="5300" b="1" dirty="0" smtClean="0">
                <a:solidFill>
                  <a:srgbClr val="FF0000"/>
                </a:solidFill>
                <a:latin typeface="Barlow Black Bold"/>
              </a:rPr>
              <a:t> </a:t>
            </a:r>
            <a:r>
              <a:rPr lang="en-US" sz="5300" b="1" dirty="0" err="1" smtClean="0">
                <a:solidFill>
                  <a:srgbClr val="FF0000"/>
                </a:solidFill>
                <a:latin typeface="Barlow Black Bold"/>
              </a:rPr>
              <a:t>Nedir</a:t>
            </a:r>
            <a:r>
              <a:rPr lang="en-US" sz="5300" b="1" dirty="0" smtClean="0">
                <a:solidFill>
                  <a:srgbClr val="FF0000"/>
                </a:solidFill>
                <a:latin typeface="Barlow Black Bold"/>
              </a:rPr>
              <a:t>?</a:t>
            </a:r>
            <a:r>
              <a:rPr lang="en-US" dirty="0" smtClean="0">
                <a:solidFill>
                  <a:srgbClr val="542B1A"/>
                </a:solidFill>
                <a:latin typeface="Barlow Black Bold"/>
              </a:rPr>
              <a:t/>
            </a:r>
            <a:br>
              <a:rPr lang="en-US" dirty="0" smtClean="0">
                <a:solidFill>
                  <a:srgbClr val="542B1A"/>
                </a:solidFill>
                <a:latin typeface="Barlow Black Bold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15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ChangeAspect="1"/>
          </p:cNvGrpSpPr>
          <p:nvPr/>
        </p:nvGrpSpPr>
        <p:grpSpPr>
          <a:xfrm>
            <a:off x="5652120" y="2636912"/>
            <a:ext cx="3912304" cy="4340593"/>
            <a:chOff x="0" y="0"/>
            <a:chExt cx="5510530" cy="6113780"/>
          </a:xfrm>
        </p:grpSpPr>
        <p:sp>
          <p:nvSpPr>
            <p:cNvPr id="5" name="Freeform 10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lnTo>
                    <a:pt x="1115060" y="1121410"/>
                  </a:lnTo>
                  <a:lnTo>
                    <a:pt x="1115060" y="1121410"/>
                  </a:ln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/>
              <a:stretch>
                <a:fillRect l="-33276" r="-33276"/>
              </a:stretch>
            </a:blipFill>
          </p:spPr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Emir </a:t>
            </a:r>
            <a:r>
              <a:rPr lang="en-US" sz="4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Cümleleri</a:t>
            </a:r>
            <a:r>
              <a:rPr lang="en-US" sz="4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4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Kurmak</a:t>
            </a:r>
            <a:r>
              <a:rPr lang="en-US" sz="4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;</a:t>
            </a:r>
            <a:r>
              <a:rPr lang="en-US" dirty="0">
                <a:solidFill>
                  <a:srgbClr val="676C49"/>
                </a:solidFill>
                <a:latin typeface="Capriola"/>
              </a:rPr>
              <a:t/>
            </a:r>
            <a:br>
              <a:rPr lang="en-US" dirty="0">
                <a:solidFill>
                  <a:srgbClr val="676C49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9" y="1484784"/>
            <a:ext cx="5688632" cy="3603812"/>
          </a:xfrm>
        </p:spPr>
        <p:txBody>
          <a:bodyPr/>
          <a:lstStyle/>
          <a:p>
            <a:r>
              <a:rPr lang="en-US" dirty="0">
                <a:solidFill>
                  <a:srgbClr val="545454"/>
                </a:solidFill>
                <a:latin typeface="Arimo"/>
              </a:rPr>
              <a:t>“</a:t>
            </a:r>
            <a:r>
              <a:rPr lang="en-US" sz="2800" dirty="0" err="1">
                <a:latin typeface="Arimo"/>
              </a:rPr>
              <a:t>Kalk</a:t>
            </a:r>
            <a:r>
              <a:rPr lang="en-US" sz="2800" dirty="0">
                <a:latin typeface="Arimo"/>
              </a:rPr>
              <a:t>, </a:t>
            </a:r>
            <a:r>
              <a:rPr lang="en-US" sz="2800" dirty="0" err="1">
                <a:latin typeface="Arimo"/>
              </a:rPr>
              <a:t>yüzünü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yıka</a:t>
            </a:r>
            <a:r>
              <a:rPr lang="en-US" sz="2800" dirty="0">
                <a:latin typeface="Arimo"/>
              </a:rPr>
              <a:t>, </a:t>
            </a:r>
            <a:r>
              <a:rPr lang="en-US" sz="2800" dirty="0" err="1">
                <a:latin typeface="Arimo"/>
              </a:rPr>
              <a:t>sütünü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bitir</a:t>
            </a:r>
            <a:r>
              <a:rPr lang="en-US" sz="2800" dirty="0">
                <a:latin typeface="Arimo"/>
              </a:rPr>
              <a:t>, </a:t>
            </a:r>
            <a:r>
              <a:rPr lang="en-US" sz="2800" dirty="0" err="1">
                <a:latin typeface="Arimo"/>
              </a:rPr>
              <a:t>dişlerini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fırçala</a:t>
            </a:r>
            <a:r>
              <a:rPr lang="en-US" sz="2800" dirty="0">
                <a:latin typeface="Arimo"/>
              </a:rPr>
              <a:t>, </a:t>
            </a:r>
            <a:r>
              <a:rPr lang="en-US" sz="2800" dirty="0" err="1">
                <a:latin typeface="Arimo"/>
              </a:rPr>
              <a:t>ağzın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doluyken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konuşma</a:t>
            </a:r>
            <a:r>
              <a:rPr lang="en-US" sz="2800" dirty="0">
                <a:latin typeface="Arimo"/>
              </a:rPr>
              <a:t>, </a:t>
            </a:r>
            <a:r>
              <a:rPr lang="en-US" sz="2800" dirty="0" err="1">
                <a:latin typeface="Arimo"/>
              </a:rPr>
              <a:t>ödevini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bitir</a:t>
            </a:r>
            <a:r>
              <a:rPr lang="en-US" sz="2800" dirty="0">
                <a:latin typeface="Arimo"/>
              </a:rPr>
              <a:t>, </a:t>
            </a:r>
            <a:r>
              <a:rPr lang="en-US" sz="2800" dirty="0" err="1">
                <a:latin typeface="Arimo"/>
              </a:rPr>
              <a:t>televizyonu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kapa</a:t>
            </a:r>
            <a:r>
              <a:rPr lang="en-US" sz="2800" dirty="0">
                <a:latin typeface="Arimo"/>
              </a:rPr>
              <a:t>, </a:t>
            </a:r>
            <a:r>
              <a:rPr lang="en-US" sz="2800" dirty="0" err="1">
                <a:latin typeface="Arimo"/>
              </a:rPr>
              <a:t>büyüklerinle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konuşurken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sesini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yükseltme</a:t>
            </a:r>
            <a:r>
              <a:rPr lang="en-US" sz="2800" dirty="0">
                <a:latin typeface="Arimo"/>
              </a:rPr>
              <a:t>, …….” </a:t>
            </a:r>
            <a:r>
              <a:rPr lang="en-US" sz="2800" dirty="0" err="1">
                <a:latin typeface="Arimo"/>
              </a:rPr>
              <a:t>gibi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uzayan</a:t>
            </a:r>
            <a:r>
              <a:rPr lang="en-US" sz="2800" dirty="0">
                <a:latin typeface="Arimo"/>
              </a:rPr>
              <a:t> emir </a:t>
            </a:r>
            <a:r>
              <a:rPr lang="en-US" sz="2800" dirty="0" err="1">
                <a:latin typeface="Arimo"/>
              </a:rPr>
              <a:t>sözcükleri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sağlıklı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iletişimi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engelleyecektir</a:t>
            </a:r>
            <a:r>
              <a:rPr lang="en-US" sz="2800" dirty="0">
                <a:latin typeface="Arimo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6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Gözdağı</a:t>
            </a:r>
            <a:r>
              <a:rPr lang="en-US" sz="4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4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Vererek</a:t>
            </a:r>
            <a:r>
              <a:rPr lang="en-US" sz="4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4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Konuşma</a:t>
            </a:r>
            <a:r>
              <a:rPr lang="en-US" sz="4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4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Biçimi</a:t>
            </a:r>
            <a:r>
              <a:rPr lang="en-US" sz="4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;</a:t>
            </a:r>
            <a:r>
              <a:rPr lang="en-US" dirty="0">
                <a:solidFill>
                  <a:srgbClr val="676C49"/>
                </a:solidFill>
                <a:latin typeface="Capriola"/>
              </a:rPr>
              <a:t/>
            </a:r>
            <a:br>
              <a:rPr lang="en-US" dirty="0">
                <a:solidFill>
                  <a:srgbClr val="676C49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060848"/>
            <a:ext cx="6196405" cy="3603812"/>
          </a:xfrm>
        </p:spPr>
        <p:txBody>
          <a:bodyPr/>
          <a:lstStyle/>
          <a:p>
            <a:r>
              <a:rPr lang="en-US" dirty="0">
                <a:latin typeface="Arimo"/>
              </a:rPr>
              <a:t>“</a:t>
            </a:r>
            <a:r>
              <a:rPr lang="en-US" dirty="0" err="1">
                <a:latin typeface="Arimo"/>
              </a:rPr>
              <a:t>Ödevini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bitiremezsen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televizyonu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unut</a:t>
            </a:r>
            <a:r>
              <a:rPr lang="en-US" dirty="0">
                <a:latin typeface="Arimo"/>
              </a:rPr>
              <a:t>.”  </a:t>
            </a:r>
            <a:r>
              <a:rPr lang="en-US" dirty="0" err="1">
                <a:latin typeface="Arimo"/>
              </a:rPr>
              <a:t>Bazen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işimizi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kolaylaştırmak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davranışı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bitirmesini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koşula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bağlayabilir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</a:t>
            </a:r>
            <a:r>
              <a:rPr lang="en-US" dirty="0">
                <a:latin typeface="Arimo"/>
              </a:rPr>
              <a:t> da </a:t>
            </a:r>
            <a:r>
              <a:rPr lang="en-US" dirty="0" err="1">
                <a:latin typeface="Arimo"/>
              </a:rPr>
              <a:t>gözdağı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vererek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korkutarak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istediğimiz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davranışı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yapmasını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sağlamak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kısa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vadede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işe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yarasa</a:t>
            </a:r>
            <a:r>
              <a:rPr lang="en-US" dirty="0">
                <a:latin typeface="Arimo"/>
              </a:rPr>
              <a:t> bile </a:t>
            </a:r>
            <a:r>
              <a:rPr lang="en-US" dirty="0" err="1">
                <a:latin typeface="Arimo"/>
              </a:rPr>
              <a:t>uzun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vadede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iletişim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sorunlarına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neden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olacaktır</a:t>
            </a:r>
            <a:r>
              <a:rPr lang="en-US" dirty="0">
                <a:latin typeface="Arimo"/>
              </a:rPr>
              <a:t>.</a:t>
            </a:r>
          </a:p>
          <a:p>
            <a:endParaRPr lang="tr-TR" dirty="0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>
          <a:xfrm>
            <a:off x="5868144" y="2924944"/>
            <a:ext cx="3393081" cy="3764529"/>
            <a:chOff x="0" y="0"/>
            <a:chExt cx="5510530" cy="6113780"/>
          </a:xfrm>
        </p:grpSpPr>
        <p:sp>
          <p:nvSpPr>
            <p:cNvPr id="5" name="Freeform 10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lnTo>
                    <a:pt x="1115060" y="1121410"/>
                  </a:lnTo>
                  <a:lnTo>
                    <a:pt x="1115060" y="1121410"/>
                  </a:ln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/>
              <a:stretch>
                <a:fillRect l="-33276" r="-3327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5183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Sıklıkla</a:t>
            </a:r>
            <a:r>
              <a:rPr lang="en-US" sz="5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5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Yargılamak</a:t>
            </a:r>
            <a:r>
              <a:rPr lang="en-US" sz="5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, </a:t>
            </a:r>
            <a:r>
              <a:rPr lang="en-US" sz="5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Eleştirmek</a:t>
            </a:r>
            <a:r>
              <a:rPr lang="en-US" sz="5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;</a:t>
            </a:r>
            <a:r>
              <a:rPr lang="en-US" dirty="0">
                <a:solidFill>
                  <a:srgbClr val="676C49"/>
                </a:solidFill>
                <a:latin typeface="Capriola"/>
              </a:rPr>
              <a:t/>
            </a:r>
            <a:br>
              <a:rPr lang="en-US" dirty="0">
                <a:solidFill>
                  <a:srgbClr val="676C49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1916832"/>
            <a:ext cx="5184576" cy="360381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mo"/>
              </a:rPr>
              <a:t>“Sen </a:t>
            </a:r>
            <a:r>
              <a:rPr lang="en-US" sz="3200" dirty="0" err="1">
                <a:latin typeface="Arimo"/>
              </a:rPr>
              <a:t>zaten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tembelin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tekisin</a:t>
            </a:r>
            <a:r>
              <a:rPr lang="en-US" sz="3200" dirty="0">
                <a:latin typeface="Arimo"/>
              </a:rPr>
              <a:t>”,”</a:t>
            </a:r>
            <a:r>
              <a:rPr lang="en-US" sz="3200" dirty="0" err="1">
                <a:latin typeface="Arimo"/>
              </a:rPr>
              <a:t>zaten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başarsaydın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şaşardım</a:t>
            </a:r>
            <a:r>
              <a:rPr lang="en-US" sz="3200" dirty="0">
                <a:latin typeface="Arimo"/>
              </a:rPr>
              <a:t>”,“</a:t>
            </a:r>
            <a:r>
              <a:rPr lang="en-US" sz="3200" dirty="0" err="1">
                <a:latin typeface="Arimo"/>
              </a:rPr>
              <a:t>yine</a:t>
            </a:r>
            <a:r>
              <a:rPr lang="en-US" sz="3200" dirty="0">
                <a:latin typeface="Arimo"/>
              </a:rPr>
              <a:t> mi </a:t>
            </a:r>
            <a:r>
              <a:rPr lang="en-US" sz="3200" dirty="0" err="1">
                <a:latin typeface="Arimo"/>
              </a:rPr>
              <a:t>bitiremedin</a:t>
            </a:r>
            <a:r>
              <a:rPr lang="en-US" sz="3200" dirty="0">
                <a:latin typeface="Arimo"/>
              </a:rPr>
              <a:t>” </a:t>
            </a:r>
            <a:r>
              <a:rPr lang="en-US" sz="3200" dirty="0" err="1">
                <a:latin typeface="Arimo"/>
              </a:rPr>
              <a:t>gibi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cümleler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kurmak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yetersiz</a:t>
            </a:r>
            <a:r>
              <a:rPr lang="en-US" sz="3200" dirty="0">
                <a:latin typeface="Arimo"/>
              </a:rPr>
              <a:t>, </a:t>
            </a:r>
            <a:r>
              <a:rPr lang="en-US" sz="3200" dirty="0" err="1">
                <a:latin typeface="Arimo"/>
              </a:rPr>
              <a:t>aptal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hissetme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duygularına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neden</a:t>
            </a:r>
            <a:r>
              <a:rPr lang="en-US" sz="3200" dirty="0">
                <a:latin typeface="Arimo"/>
              </a:rPr>
              <a:t> </a:t>
            </a:r>
            <a:r>
              <a:rPr lang="en-US" sz="3200" dirty="0" err="1">
                <a:latin typeface="Arimo"/>
              </a:rPr>
              <a:t>olabilir</a:t>
            </a:r>
            <a:r>
              <a:rPr lang="en-US" sz="3200" dirty="0">
                <a:latin typeface="Arimo"/>
              </a:rPr>
              <a:t>.</a:t>
            </a:r>
          </a:p>
          <a:p>
            <a:endParaRPr lang="tr-TR" dirty="0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>
          <a:xfrm>
            <a:off x="5940152" y="1556792"/>
            <a:ext cx="3203848" cy="4740910"/>
            <a:chOff x="0" y="0"/>
            <a:chExt cx="5510530" cy="6113780"/>
          </a:xfrm>
        </p:grpSpPr>
        <p:sp>
          <p:nvSpPr>
            <p:cNvPr id="5" name="Freeform 10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lnTo>
                    <a:pt x="1115060" y="1121410"/>
                  </a:lnTo>
                  <a:lnTo>
                    <a:pt x="1115060" y="1121410"/>
                  </a:ln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/>
              <a:stretch>
                <a:fillRect l="-40769" r="-407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1780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Ad </a:t>
            </a:r>
            <a:r>
              <a:rPr lang="en-US" sz="5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takmak</a:t>
            </a:r>
            <a:r>
              <a:rPr lang="en-US" sz="5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, </a:t>
            </a:r>
            <a:r>
              <a:rPr lang="en-US" sz="5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alay</a:t>
            </a:r>
            <a:r>
              <a:rPr lang="en-US" sz="5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5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etmek</a:t>
            </a:r>
            <a:r>
              <a:rPr lang="en-US" sz="5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;</a:t>
            </a:r>
            <a:r>
              <a:rPr lang="en-US" dirty="0">
                <a:solidFill>
                  <a:srgbClr val="676C49"/>
                </a:solidFill>
                <a:latin typeface="Capriola"/>
              </a:rPr>
              <a:t/>
            </a:r>
            <a:br>
              <a:rPr lang="en-US" dirty="0">
                <a:solidFill>
                  <a:srgbClr val="676C49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mo"/>
              </a:rPr>
              <a:t>“</a:t>
            </a:r>
            <a:r>
              <a:rPr lang="en-US" sz="2800" dirty="0" err="1">
                <a:latin typeface="Arimo"/>
              </a:rPr>
              <a:t>Koca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bebek</a:t>
            </a:r>
            <a:r>
              <a:rPr lang="en-US" sz="2800" dirty="0">
                <a:latin typeface="Arimo"/>
              </a:rPr>
              <a:t>….”, “</a:t>
            </a:r>
            <a:r>
              <a:rPr lang="en-US" sz="2800" dirty="0" err="1">
                <a:latin typeface="Arimo"/>
              </a:rPr>
              <a:t>Hadi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bakalım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Süpermen</a:t>
            </a:r>
            <a:r>
              <a:rPr lang="en-US" sz="2800" dirty="0">
                <a:latin typeface="Arimo"/>
              </a:rPr>
              <a:t>”, “Geri </a:t>
            </a:r>
            <a:r>
              <a:rPr lang="en-US" sz="2800" dirty="0" err="1">
                <a:latin typeface="Arimo"/>
              </a:rPr>
              <a:t>zekalı</a:t>
            </a:r>
            <a:r>
              <a:rPr lang="en-US" sz="2800" dirty="0">
                <a:latin typeface="Arimo"/>
              </a:rPr>
              <a:t>”, “</a:t>
            </a:r>
            <a:r>
              <a:rPr lang="en-US" sz="2800" dirty="0" err="1">
                <a:latin typeface="Arimo"/>
              </a:rPr>
              <a:t>Hadi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sende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sulu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göz</a:t>
            </a:r>
            <a:r>
              <a:rPr lang="en-US" sz="2800" dirty="0">
                <a:latin typeface="Arimo"/>
              </a:rPr>
              <a:t>”, </a:t>
            </a:r>
            <a:r>
              <a:rPr lang="en-US" sz="2800" dirty="0" err="1">
                <a:latin typeface="Arimo"/>
              </a:rPr>
              <a:t>gibi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cümleler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kurmak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çocuğun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gelişiminde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değerli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hissetmesine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yol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açmaz</a:t>
            </a:r>
            <a:r>
              <a:rPr lang="en-US" sz="2800" dirty="0">
                <a:latin typeface="Arimo"/>
              </a:rPr>
              <a:t>. </a:t>
            </a:r>
            <a:r>
              <a:rPr lang="en-US" sz="2800" dirty="0" err="1">
                <a:latin typeface="Arimo"/>
              </a:rPr>
              <a:t>Sevilmediği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kanısının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oluşmasına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yol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açabilir</a:t>
            </a:r>
            <a:r>
              <a:rPr lang="en-US" sz="2800" dirty="0">
                <a:latin typeface="Arimo"/>
              </a:rPr>
              <a:t>, </a:t>
            </a:r>
            <a:r>
              <a:rPr lang="en-US" sz="2800" dirty="0" err="1">
                <a:latin typeface="Arimo"/>
              </a:rPr>
              <a:t>kendilik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gelişiminde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olumsuz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etkileri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olabilir</a:t>
            </a:r>
            <a:r>
              <a:rPr lang="en-US" sz="2800" dirty="0">
                <a:latin typeface="Arimo"/>
              </a:rPr>
              <a:t>. </a:t>
            </a:r>
            <a:r>
              <a:rPr lang="en-US" dirty="0">
                <a:solidFill>
                  <a:srgbClr val="545454"/>
                </a:solidFill>
                <a:latin typeface="Arimo"/>
              </a:rPr>
              <a:t>“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5753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Sürekli</a:t>
            </a:r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</a:t>
            </a:r>
            <a:r>
              <a:rPr lang="en-US" sz="6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Öğüt</a:t>
            </a:r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priola"/>
              </a:rPr>
              <a:t> Verme;</a:t>
            </a:r>
            <a:r>
              <a:rPr lang="en-US" dirty="0">
                <a:solidFill>
                  <a:srgbClr val="676C49"/>
                </a:solidFill>
                <a:latin typeface="Capriola"/>
              </a:rPr>
              <a:t/>
            </a:r>
            <a:br>
              <a:rPr lang="en-US" dirty="0">
                <a:solidFill>
                  <a:srgbClr val="676C49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mo"/>
              </a:rPr>
              <a:t>“</a:t>
            </a:r>
            <a:r>
              <a:rPr lang="en-US" sz="2800" dirty="0" err="1">
                <a:latin typeface="Arimo"/>
              </a:rPr>
              <a:t>Senin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yerinde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olsam</a:t>
            </a:r>
            <a:r>
              <a:rPr lang="en-US" sz="2800" dirty="0">
                <a:latin typeface="Arimo"/>
              </a:rPr>
              <a:t> plan </a:t>
            </a:r>
            <a:r>
              <a:rPr lang="en-US" sz="2800" dirty="0" err="1">
                <a:latin typeface="Arimo"/>
              </a:rPr>
              <a:t>yaparak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çalışırdım</a:t>
            </a:r>
            <a:r>
              <a:rPr lang="en-US" sz="2800" dirty="0">
                <a:latin typeface="Arimo"/>
              </a:rPr>
              <a:t>”, “</a:t>
            </a:r>
            <a:r>
              <a:rPr lang="en-US" sz="2800" dirty="0" err="1">
                <a:latin typeface="Arimo"/>
              </a:rPr>
              <a:t>sütünü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bitirdiğinde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boyun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uzayacak</a:t>
            </a:r>
            <a:r>
              <a:rPr lang="en-US" sz="2800" dirty="0">
                <a:latin typeface="Arimo"/>
              </a:rPr>
              <a:t>”,”</a:t>
            </a:r>
            <a:r>
              <a:rPr lang="en-US" sz="2800" dirty="0" err="1">
                <a:latin typeface="Arimo"/>
              </a:rPr>
              <a:t>bak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sana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bir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öneri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vereyim</a:t>
            </a:r>
            <a:r>
              <a:rPr lang="en-US" sz="2800" dirty="0">
                <a:latin typeface="Arimo"/>
              </a:rPr>
              <a:t>” </a:t>
            </a:r>
            <a:r>
              <a:rPr lang="en-US" sz="2800" dirty="0" err="1">
                <a:latin typeface="Arimo"/>
              </a:rPr>
              <a:t>gibi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cümleler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kurabiliriz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ve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bu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konuşma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biçiminin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çok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yararlı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yapıcı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olduğuna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inansak</a:t>
            </a:r>
            <a:r>
              <a:rPr lang="en-US" sz="2800" dirty="0">
                <a:latin typeface="Arimo"/>
              </a:rPr>
              <a:t> da, </a:t>
            </a:r>
            <a:r>
              <a:rPr lang="en-US" sz="2800" dirty="0" err="1">
                <a:latin typeface="Arimo"/>
              </a:rPr>
              <a:t>çok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sık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yapıldığında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iletişim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için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engel</a:t>
            </a:r>
            <a:r>
              <a:rPr lang="en-US" sz="2800" dirty="0">
                <a:latin typeface="Arimo"/>
              </a:rPr>
              <a:t> </a:t>
            </a:r>
            <a:r>
              <a:rPr lang="en-US" sz="2800" dirty="0" err="1">
                <a:latin typeface="Arimo"/>
              </a:rPr>
              <a:t>oluşturmaktadır</a:t>
            </a:r>
            <a:r>
              <a:rPr lang="en-US" sz="2800" dirty="0">
                <a:latin typeface="Arimo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23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692696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b="1" dirty="0" smtClean="0">
                <a:solidFill>
                  <a:srgbClr val="C00000"/>
                </a:solidFill>
              </a:rPr>
              <a:t>TEŞEKKÜRLER </a:t>
            </a:r>
            <a:r>
              <a:rPr lang="tr-TR" sz="66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tr-TR" sz="6600" b="1" dirty="0">
              <a:solidFill>
                <a:srgbClr val="C00000"/>
              </a:solidFill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881393">
            <a:off x="-1485007" y="1200345"/>
            <a:ext cx="4625181" cy="31335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50274"/>
            <a:ext cx="7704856" cy="30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03439" y="105273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Barlow Black Bold"/>
              </a:rPr>
              <a:t>Aile</a:t>
            </a:r>
            <a:r>
              <a:rPr lang="en-US" sz="6000" b="1" dirty="0">
                <a:solidFill>
                  <a:srgbClr val="FF0000"/>
                </a:solidFill>
                <a:latin typeface="Barlow Black Bold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Barlow Black Bold"/>
              </a:rPr>
              <a:t>İçi</a:t>
            </a:r>
            <a:r>
              <a:rPr lang="en-US" sz="6000" b="1" dirty="0">
                <a:solidFill>
                  <a:srgbClr val="FF0000"/>
                </a:solidFill>
                <a:latin typeface="Barlow Black Bold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Barlow Black Bold"/>
              </a:rPr>
              <a:t>İletişimin</a:t>
            </a:r>
            <a:r>
              <a:rPr lang="en-US" sz="6000" b="1" dirty="0">
                <a:solidFill>
                  <a:srgbClr val="FF0000"/>
                </a:solidFill>
                <a:latin typeface="Barlow Black Bold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Barlow Black Bold"/>
              </a:rPr>
              <a:t>Önemi</a:t>
            </a:r>
            <a:r>
              <a:rPr lang="tr-TR" sz="6000" b="1" dirty="0" smtClean="0">
                <a:solidFill>
                  <a:srgbClr val="FF0000"/>
                </a:solidFill>
                <a:latin typeface="Barlow Black Bold"/>
              </a:rPr>
              <a:t>!</a:t>
            </a:r>
            <a:r>
              <a:rPr lang="en-US" dirty="0">
                <a:solidFill>
                  <a:srgbClr val="542B1A"/>
                </a:solidFill>
                <a:latin typeface="Barlow Black Bold"/>
              </a:rPr>
              <a:t/>
            </a:r>
            <a:br>
              <a:rPr lang="en-US" dirty="0">
                <a:solidFill>
                  <a:srgbClr val="542B1A"/>
                </a:solidFill>
                <a:latin typeface="Barlow Black Bold"/>
              </a:rPr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apriola"/>
              </a:rPr>
              <a:t>Aile</a:t>
            </a:r>
            <a:r>
              <a:rPr lang="en-US" sz="2800" dirty="0">
                <a:latin typeface="Capriola"/>
              </a:rPr>
              <a:t>, </a:t>
            </a:r>
            <a:r>
              <a:rPr lang="en-US" sz="2800" dirty="0" err="1">
                <a:latin typeface="Capriola"/>
              </a:rPr>
              <a:t>temel</a:t>
            </a:r>
            <a:r>
              <a:rPr lang="en-US" sz="2800" dirty="0">
                <a:latin typeface="Capriola"/>
              </a:rPr>
              <a:t> </a:t>
            </a:r>
            <a:r>
              <a:rPr lang="en-US" sz="2800" u="sng" dirty="0" err="1">
                <a:latin typeface="Capriola"/>
              </a:rPr>
              <a:t>kişilik</a:t>
            </a:r>
            <a:r>
              <a:rPr lang="en-US" sz="2800" u="sng" dirty="0">
                <a:latin typeface="Capriola"/>
              </a:rPr>
              <a:t> </a:t>
            </a:r>
            <a:r>
              <a:rPr lang="en-US" sz="2800" u="sng" dirty="0" err="1">
                <a:latin typeface="Capriola"/>
              </a:rPr>
              <a:t>özelliklerinin</a:t>
            </a:r>
            <a:r>
              <a:rPr lang="en-US" sz="2800" u="sng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kazanıldığı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ve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üyelerin</a:t>
            </a:r>
            <a:r>
              <a:rPr lang="en-US" sz="2800" dirty="0">
                <a:latin typeface="Capriola"/>
              </a:rPr>
              <a:t> </a:t>
            </a:r>
            <a:r>
              <a:rPr lang="en-US" sz="2800" u="sng" dirty="0" err="1">
                <a:latin typeface="Capriola"/>
              </a:rPr>
              <a:t>birbirleriyle</a:t>
            </a:r>
            <a:r>
              <a:rPr lang="en-US" sz="2800" u="sng" dirty="0">
                <a:latin typeface="Capriola"/>
              </a:rPr>
              <a:t> </a:t>
            </a:r>
            <a:r>
              <a:rPr lang="en-US" sz="2800" u="sng" dirty="0" err="1">
                <a:latin typeface="Capriola"/>
              </a:rPr>
              <a:t>ilişki</a:t>
            </a:r>
            <a:r>
              <a:rPr lang="en-US" sz="2800" u="sng" dirty="0">
                <a:latin typeface="Capriola"/>
              </a:rPr>
              <a:t> </a:t>
            </a:r>
            <a:r>
              <a:rPr lang="en-US" sz="2800" u="sng" dirty="0" err="1">
                <a:latin typeface="Capriola"/>
              </a:rPr>
              <a:t>kurmayı</a:t>
            </a:r>
            <a:r>
              <a:rPr lang="en-US" sz="2800" u="sng" dirty="0">
                <a:latin typeface="Capriola"/>
              </a:rPr>
              <a:t> </a:t>
            </a:r>
            <a:r>
              <a:rPr lang="en-US" sz="2800" u="sng" dirty="0" err="1">
                <a:latin typeface="Capriola"/>
              </a:rPr>
              <a:t>öğrendiği</a:t>
            </a:r>
            <a:r>
              <a:rPr lang="en-US" sz="2800" u="sng" dirty="0">
                <a:latin typeface="Capriola"/>
              </a:rPr>
              <a:t> ilk </a:t>
            </a:r>
            <a:r>
              <a:rPr lang="en-US" sz="2800" u="sng" dirty="0" err="1">
                <a:latin typeface="Capriola"/>
              </a:rPr>
              <a:t>yerdir</a:t>
            </a:r>
            <a:r>
              <a:rPr lang="en-US" sz="2800" dirty="0" smtClean="0">
                <a:latin typeface="Capriola"/>
              </a:rPr>
              <a:t>.</a:t>
            </a:r>
            <a:endParaRPr lang="tr-TR" sz="2800" dirty="0" smtClean="0">
              <a:latin typeface="Capriola"/>
            </a:endParaRPr>
          </a:p>
          <a:p>
            <a:endParaRPr lang="en-US" sz="2800" dirty="0">
              <a:latin typeface="Capriola"/>
            </a:endParaRPr>
          </a:p>
          <a:p>
            <a:pPr marL="0" indent="0">
              <a:buNone/>
            </a:pPr>
            <a:r>
              <a:rPr lang="en-US" sz="2800" dirty="0" err="1">
                <a:latin typeface="Capriola"/>
              </a:rPr>
              <a:t>Ailedeki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iletişim</a:t>
            </a:r>
            <a:r>
              <a:rPr lang="en-US" sz="2800" dirty="0">
                <a:latin typeface="Capriola"/>
              </a:rPr>
              <a:t>, </a:t>
            </a:r>
            <a:r>
              <a:rPr lang="en-US" sz="2800" dirty="0" err="1">
                <a:latin typeface="Capriola"/>
              </a:rPr>
              <a:t>çocukların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gelecek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yaşantılarına</a:t>
            </a:r>
            <a:r>
              <a:rPr lang="en-US" sz="2800" dirty="0">
                <a:latin typeface="Capriola"/>
              </a:rPr>
              <a:t> </a:t>
            </a:r>
            <a:r>
              <a:rPr lang="en-US" sz="2800" u="sng" dirty="0">
                <a:latin typeface="Capriola"/>
              </a:rPr>
              <a:t>model </a:t>
            </a:r>
            <a:r>
              <a:rPr lang="en-US" sz="2800" u="sng" dirty="0" err="1">
                <a:latin typeface="Capriola"/>
              </a:rPr>
              <a:t>olmaktadır</a:t>
            </a:r>
            <a:r>
              <a:rPr lang="en-US" sz="2800" dirty="0">
                <a:latin typeface="Capriola"/>
              </a:rPr>
              <a:t>. </a:t>
            </a:r>
            <a:r>
              <a:rPr lang="en-US" sz="2800" dirty="0" err="1">
                <a:latin typeface="Capriola"/>
              </a:rPr>
              <a:t>Sağlıklı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aile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içi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iletişim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bireyin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kişilik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gelişiminde</a:t>
            </a:r>
            <a:r>
              <a:rPr lang="en-US" sz="2800" dirty="0">
                <a:latin typeface="Capriola"/>
              </a:rPr>
              <a:t>, </a:t>
            </a:r>
            <a:r>
              <a:rPr lang="en-US" sz="2800" dirty="0" err="1">
                <a:latin typeface="Capriola"/>
              </a:rPr>
              <a:t>kişisel</a:t>
            </a:r>
            <a:r>
              <a:rPr lang="en-US" sz="2800" dirty="0">
                <a:latin typeface="Capriola"/>
              </a:rPr>
              <a:t>, </a:t>
            </a:r>
            <a:r>
              <a:rPr lang="en-US" sz="2800" dirty="0" err="1">
                <a:latin typeface="Capriola"/>
              </a:rPr>
              <a:t>sosyal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ve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mesleki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yaşamında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başarı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elde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etmesini</a:t>
            </a:r>
            <a:r>
              <a:rPr lang="en-US" sz="2800" dirty="0">
                <a:latin typeface="Capriola"/>
              </a:rPr>
              <a:t> </a:t>
            </a:r>
            <a:r>
              <a:rPr lang="en-US" sz="2800" dirty="0" err="1">
                <a:latin typeface="Capriola"/>
              </a:rPr>
              <a:t>sağlamaktadır</a:t>
            </a:r>
            <a:r>
              <a:rPr lang="en-US" sz="2800" dirty="0">
                <a:latin typeface="Capriola"/>
              </a:rPr>
              <a:t>. </a:t>
            </a:r>
          </a:p>
          <a:p>
            <a:endParaRPr lang="tr-TR" dirty="0"/>
          </a:p>
        </p:txBody>
      </p:sp>
      <p:sp>
        <p:nvSpPr>
          <p:cNvPr id="5" name="Sağa Bükülü Ok 4"/>
          <p:cNvSpPr/>
          <p:nvPr/>
        </p:nvSpPr>
        <p:spPr>
          <a:xfrm>
            <a:off x="984412" y="2060848"/>
            <a:ext cx="504056" cy="936104"/>
          </a:xfrm>
          <a:prstGeom prst="curv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Sağa Bükülü Ok 5"/>
          <p:cNvSpPr/>
          <p:nvPr/>
        </p:nvSpPr>
        <p:spPr>
          <a:xfrm>
            <a:off x="984412" y="3861048"/>
            <a:ext cx="504056" cy="936104"/>
          </a:xfrm>
          <a:prstGeom prst="curv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692696"/>
            <a:ext cx="6192688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Capriola"/>
              </a:rPr>
              <a:t>Ailenin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apriola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Capriola"/>
              </a:rPr>
              <a:t>Temel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apriola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Capriola"/>
              </a:rPr>
              <a:t>Gereksiniml</a:t>
            </a:r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  <a:latin typeface="Capriola"/>
              </a:rPr>
              <a:t>eri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Capriola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Capriola"/>
              </a:rPr>
              <a:t>Nelerdir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apriola"/>
              </a:rPr>
              <a:t>?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93115"/>
            <a:ext cx="7704856" cy="27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Capriola"/>
              </a:rPr>
              <a:t>Güven</a:t>
            </a:r>
            <a:r>
              <a:rPr lang="en-US" sz="6000" b="1" dirty="0">
                <a:solidFill>
                  <a:schemeClr val="accent5"/>
                </a:solidFill>
                <a:latin typeface="Capriola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Capriola"/>
              </a:rPr>
              <a:t>Ortamı</a:t>
            </a:r>
            <a:r>
              <a:rPr lang="en-US" dirty="0">
                <a:solidFill>
                  <a:srgbClr val="676C49"/>
                </a:solidFill>
                <a:latin typeface="Capriola"/>
              </a:rPr>
              <a:t/>
            </a:r>
            <a:br>
              <a:rPr lang="en-US" dirty="0">
                <a:solidFill>
                  <a:srgbClr val="676C49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5596" y="1124744"/>
            <a:ext cx="7128792" cy="3387788"/>
          </a:xfrm>
        </p:spPr>
        <p:txBody>
          <a:bodyPr/>
          <a:lstStyle/>
          <a:p>
            <a:pPr algn="ctr"/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içindeki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bireyler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kendilerinin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</a:t>
            </a:r>
            <a:r>
              <a:rPr lang="en-US" dirty="0">
                <a:latin typeface="Arimo"/>
              </a:rPr>
              <a:t> </a:t>
            </a:r>
            <a:r>
              <a:rPr lang="en-US" u="sng" dirty="0" err="1">
                <a:latin typeface="Arimo"/>
              </a:rPr>
              <a:t>emniyette</a:t>
            </a:r>
            <a:r>
              <a:rPr lang="en-US" u="sng" dirty="0">
                <a:latin typeface="Arimo"/>
              </a:rPr>
              <a:t> </a:t>
            </a:r>
            <a:r>
              <a:rPr lang="en-US" u="sng" dirty="0" err="1">
                <a:latin typeface="Arimo"/>
              </a:rPr>
              <a:t>olduğunu</a:t>
            </a:r>
            <a:r>
              <a:rPr lang="en-US" u="sng" dirty="0">
                <a:latin typeface="Arimo"/>
              </a:rPr>
              <a:t> </a:t>
            </a:r>
            <a:r>
              <a:rPr lang="en-US" u="sng" dirty="0" err="1">
                <a:latin typeface="Arimo"/>
              </a:rPr>
              <a:t>bilmek</a:t>
            </a:r>
            <a:r>
              <a:rPr lang="en-US" u="sng" dirty="0">
                <a:latin typeface="Arimo"/>
              </a:rPr>
              <a:t> </a:t>
            </a:r>
            <a:r>
              <a:rPr lang="en-US" u="sng" dirty="0" err="1">
                <a:latin typeface="Arimo"/>
              </a:rPr>
              <a:t>ister</a:t>
            </a:r>
            <a:r>
              <a:rPr lang="en-US" dirty="0">
                <a:latin typeface="Arimo"/>
              </a:rPr>
              <a:t>. Bu </a:t>
            </a:r>
            <a:r>
              <a:rPr lang="en-US" dirty="0" err="1">
                <a:latin typeface="Arimo"/>
              </a:rPr>
              <a:t>duygu</a:t>
            </a:r>
            <a:r>
              <a:rPr lang="en-US" dirty="0">
                <a:latin typeface="Arimo"/>
              </a:rPr>
              <a:t> da </a:t>
            </a:r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kazanılması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gereken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duygudur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Unutulmaması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gereken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konu</a:t>
            </a:r>
            <a:r>
              <a:rPr lang="en-US" dirty="0">
                <a:latin typeface="Arimo"/>
              </a:rPr>
              <a:t> da </a:t>
            </a:r>
            <a:r>
              <a:rPr lang="en-US" dirty="0" err="1">
                <a:latin typeface="Arimo"/>
              </a:rPr>
              <a:t>çocuğun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ev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</a:t>
            </a:r>
            <a:r>
              <a:rPr lang="en-US" dirty="0">
                <a:latin typeface="Arimo"/>
              </a:rPr>
              <a:t> ne </a:t>
            </a:r>
            <a:r>
              <a:rPr lang="en-US" dirty="0" err="1">
                <a:latin typeface="Arimo"/>
              </a:rPr>
              <a:t>kadar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güven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altında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olduğudur</a:t>
            </a:r>
            <a:r>
              <a:rPr lang="en-US" dirty="0">
                <a:latin typeface="Arimo"/>
              </a:rPr>
              <a:t>.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Kendisini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güven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içinde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bulmayan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çocuk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ailenin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dışında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bir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yere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yönelerek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aile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ile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olan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Arimo"/>
              </a:rPr>
              <a:t>bağlarını</a:t>
            </a:r>
            <a:r>
              <a:rPr lang="en-US" u="sng" dirty="0">
                <a:solidFill>
                  <a:srgbClr val="C00000"/>
                </a:solidFill>
                <a:latin typeface="Arimo"/>
              </a:rPr>
              <a:t> </a:t>
            </a:r>
            <a:r>
              <a:rPr lang="en-US" dirty="0" err="1">
                <a:latin typeface="Arimo"/>
              </a:rPr>
              <a:t>koparabilir</a:t>
            </a:r>
            <a:r>
              <a:rPr lang="en-US" dirty="0">
                <a:latin typeface="Arimo"/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42420"/>
            <a:ext cx="7776864" cy="2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5300" b="1" dirty="0" err="1">
                <a:solidFill>
                  <a:srgbClr val="FF0000"/>
                </a:solidFill>
                <a:latin typeface="Capriola"/>
              </a:rPr>
              <a:t>Değerli</a:t>
            </a:r>
            <a:r>
              <a:rPr lang="en-US" sz="53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Capriola"/>
              </a:rPr>
              <a:t>olma</a:t>
            </a:r>
            <a:r>
              <a:rPr lang="en-US" sz="53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Capriola"/>
              </a:rPr>
              <a:t>duygusu</a:t>
            </a:r>
            <a:r>
              <a:rPr lang="en-US" dirty="0">
                <a:solidFill>
                  <a:srgbClr val="676C49"/>
                </a:solidFill>
                <a:latin typeface="Capriola"/>
              </a:rPr>
              <a:t/>
            </a:r>
            <a:br>
              <a:rPr lang="en-US" dirty="0">
                <a:solidFill>
                  <a:srgbClr val="676C49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3603812"/>
          </a:xfrm>
        </p:spPr>
        <p:txBody>
          <a:bodyPr>
            <a:normAutofit/>
          </a:bodyPr>
          <a:lstStyle/>
          <a:p>
            <a:pPr algn="ctr"/>
            <a:r>
              <a:rPr lang="en-US" sz="2000" u="sng" dirty="0" err="1">
                <a:latin typeface="Arimo"/>
              </a:rPr>
              <a:t>Aile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içindeki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etkileşim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çocukları</a:t>
            </a:r>
            <a:r>
              <a:rPr lang="en-US" sz="2000" u="sng" dirty="0">
                <a:latin typeface="Arimo"/>
              </a:rPr>
              <a:t> “ben </a:t>
            </a:r>
            <a:r>
              <a:rPr lang="en-US" sz="2000" u="sng" dirty="0" err="1">
                <a:latin typeface="Arimo"/>
              </a:rPr>
              <a:t>değerliyim</a:t>
            </a:r>
            <a:r>
              <a:rPr lang="en-US" sz="2000" u="sng" dirty="0">
                <a:latin typeface="Arimo"/>
              </a:rPr>
              <a:t>” </a:t>
            </a:r>
            <a:r>
              <a:rPr lang="en-US" sz="2000" u="sng" dirty="0" err="1">
                <a:latin typeface="Arimo"/>
              </a:rPr>
              <a:t>ya</a:t>
            </a:r>
            <a:r>
              <a:rPr lang="en-US" sz="2000" u="sng" dirty="0">
                <a:latin typeface="Arimo"/>
              </a:rPr>
              <a:t> da “</a:t>
            </a:r>
            <a:r>
              <a:rPr lang="en-US" sz="2000" u="sng" dirty="0" err="1">
                <a:latin typeface="Arimo"/>
              </a:rPr>
              <a:t>değersizim</a:t>
            </a:r>
            <a:r>
              <a:rPr lang="en-US" sz="2000" u="sng" dirty="0">
                <a:latin typeface="Arimo"/>
              </a:rPr>
              <a:t>” </a:t>
            </a:r>
            <a:r>
              <a:rPr lang="en-US" sz="2000" u="sng" dirty="0" err="1">
                <a:latin typeface="Arimo"/>
              </a:rPr>
              <a:t>duygusuna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götürür</a:t>
            </a:r>
            <a:r>
              <a:rPr lang="en-US" sz="2000" dirty="0">
                <a:latin typeface="Arimo"/>
              </a:rPr>
              <a:t>. Bu </a:t>
            </a:r>
            <a:r>
              <a:rPr lang="en-US" sz="2000" dirty="0" err="1">
                <a:latin typeface="Arimo"/>
              </a:rPr>
              <a:t>gereksinim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aile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içinde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yerine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getirilmezse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çocuk</a:t>
            </a:r>
            <a:r>
              <a:rPr lang="en-US" sz="2000" dirty="0">
                <a:latin typeface="Arimo"/>
              </a:rPr>
              <a:t> </a:t>
            </a:r>
            <a:r>
              <a:rPr lang="tr-TR" sz="2000" dirty="0" smtClean="0">
                <a:latin typeface="Arimo"/>
              </a:rPr>
              <a:t>farklı </a:t>
            </a:r>
            <a:r>
              <a:rPr lang="en-US" sz="2000" dirty="0" err="1" smtClean="0">
                <a:latin typeface="Arimo"/>
              </a:rPr>
              <a:t>yollarla</a:t>
            </a:r>
            <a:r>
              <a:rPr lang="en-US" sz="2000" dirty="0" smtClean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bu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duyguyu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elde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etmeye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çalışır</a:t>
            </a:r>
            <a:r>
              <a:rPr lang="en-US" sz="2000" dirty="0">
                <a:latin typeface="Arimo"/>
              </a:rPr>
              <a:t>. </a:t>
            </a:r>
            <a:r>
              <a:rPr lang="en-US" sz="2000" dirty="0" err="1">
                <a:latin typeface="Arimo"/>
              </a:rPr>
              <a:t>Ergenlik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çağındaki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erkek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çocukların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çete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kurarak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çoğu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kez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ölümle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sonuçlanan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çatışmaları</a:t>
            </a:r>
            <a:r>
              <a:rPr lang="en-US" sz="2000" dirty="0">
                <a:latin typeface="Arimo"/>
              </a:rPr>
              <a:t> da, </a:t>
            </a:r>
            <a:r>
              <a:rPr lang="en-US" sz="2000" dirty="0" err="1">
                <a:latin typeface="Arimo"/>
              </a:rPr>
              <a:t>kendilerini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önemli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görmeyen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aile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ortamlarına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bir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tepki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olarak</a:t>
            </a:r>
            <a:r>
              <a:rPr lang="en-US" sz="2000" dirty="0">
                <a:latin typeface="Arimo"/>
              </a:rPr>
              <a:t> </a:t>
            </a:r>
            <a:r>
              <a:rPr lang="en-US" sz="2000" dirty="0" err="1">
                <a:latin typeface="Arimo"/>
              </a:rPr>
              <a:t>yorumlanabilir</a:t>
            </a:r>
            <a:r>
              <a:rPr lang="en-US" sz="2000" dirty="0">
                <a:latin typeface="Arimo"/>
              </a:rPr>
              <a:t>. </a:t>
            </a:r>
            <a:r>
              <a:rPr lang="en-US" sz="2000" u="sng" dirty="0">
                <a:latin typeface="Arimo"/>
              </a:rPr>
              <a:t>Ben </a:t>
            </a:r>
            <a:r>
              <a:rPr lang="en-US" sz="2000" u="sng" dirty="0" err="1">
                <a:latin typeface="Arimo"/>
              </a:rPr>
              <a:t>değerliyim</a:t>
            </a:r>
            <a:r>
              <a:rPr lang="en-US" sz="2000" u="sng" dirty="0">
                <a:latin typeface="Arimo"/>
              </a:rPr>
              <a:t>” </a:t>
            </a:r>
            <a:r>
              <a:rPr lang="en-US" sz="2000" u="sng" dirty="0" err="1">
                <a:latin typeface="Arimo"/>
              </a:rPr>
              <a:t>duygusunu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aile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içinde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elde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eden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birey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kendisini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kanıtlamak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için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aşırı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davranışlarda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bulunmaya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gerek</a:t>
            </a:r>
            <a:r>
              <a:rPr lang="en-US" sz="2000" u="sng" dirty="0">
                <a:latin typeface="Arimo"/>
              </a:rPr>
              <a:t> </a:t>
            </a:r>
            <a:r>
              <a:rPr lang="en-US" sz="2000" u="sng" dirty="0" err="1">
                <a:latin typeface="Arimo"/>
              </a:rPr>
              <a:t>duymayacaktır</a:t>
            </a:r>
            <a:r>
              <a:rPr lang="en-US" u="sng" dirty="0">
                <a:latin typeface="Arimo"/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770485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5381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priola"/>
              </a:rPr>
              <a:t>Yakınlık</a:t>
            </a:r>
            <a:r>
              <a:rPr lang="en-US" sz="36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priola"/>
              </a:rPr>
              <a:t>ve</a:t>
            </a:r>
            <a:r>
              <a:rPr lang="en-US" sz="36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priola"/>
              </a:rPr>
              <a:t>dayanışma</a:t>
            </a:r>
            <a:r>
              <a:rPr lang="en-US" sz="36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priola"/>
              </a:rPr>
              <a:t>duygusu</a:t>
            </a:r>
            <a:r>
              <a:rPr lang="en-US" b="1" dirty="0">
                <a:solidFill>
                  <a:srgbClr val="FF0000"/>
                </a:solidFill>
                <a:latin typeface="Capriola"/>
              </a:rPr>
              <a:t/>
            </a:r>
            <a:br>
              <a:rPr lang="en-US" b="1" dirty="0">
                <a:solidFill>
                  <a:srgbClr val="FF0000"/>
                </a:solidFill>
                <a:latin typeface="Capriola"/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2" y="1193340"/>
            <a:ext cx="6196405" cy="360381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temel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güven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dayanışma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varsa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dışında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bireyin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karşılaştığı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stres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oluşturan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olumsuz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olaylar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çok</a:t>
            </a:r>
            <a:r>
              <a:rPr lang="en-US" dirty="0">
                <a:latin typeface="Arimo"/>
              </a:rPr>
              <a:t> da </a:t>
            </a:r>
            <a:r>
              <a:rPr lang="en-US" dirty="0" err="1">
                <a:latin typeface="Arimo"/>
              </a:rPr>
              <a:t>yıkıcı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olmaz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Güven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duygusunun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yaşandığı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dış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dünyanın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yaratmış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olduğu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sıkıntı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kaygılarından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kendisini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koruyabilir</a:t>
            </a:r>
            <a:r>
              <a:rPr lang="en-US" dirty="0">
                <a:latin typeface="Arimo"/>
              </a:rPr>
              <a:t>. Bu </a:t>
            </a:r>
            <a:r>
              <a:rPr lang="en-US" dirty="0" err="1">
                <a:latin typeface="Arimo"/>
              </a:rPr>
              <a:t>tür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bireyler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kendilerine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olduğu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gibi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çevresine</a:t>
            </a:r>
            <a:r>
              <a:rPr lang="en-US" dirty="0">
                <a:latin typeface="Arimo"/>
              </a:rPr>
              <a:t> de </a:t>
            </a:r>
            <a:r>
              <a:rPr lang="en-US" dirty="0" err="1">
                <a:latin typeface="Arimo"/>
              </a:rPr>
              <a:t>güvenirler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Eğer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güven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dayanışma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sağlanmamışsa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insanlar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yoğun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stres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gerginlik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yaşarlar</a:t>
            </a:r>
            <a:r>
              <a:rPr lang="en-US" dirty="0">
                <a:latin typeface="Arimo"/>
              </a:rPr>
              <a:t>. Bu </a:t>
            </a:r>
            <a:r>
              <a:rPr lang="en-US" dirty="0" err="1">
                <a:latin typeface="Arimo"/>
              </a:rPr>
              <a:t>kişiler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kendilerine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dahi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güvenemezler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Dolayısıyla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çevresinde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yakın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ilişkiler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kuramazlar</a:t>
            </a:r>
            <a:r>
              <a:rPr lang="en-US" dirty="0">
                <a:latin typeface="Arimo"/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770485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5300" b="1" dirty="0" err="1">
                <a:solidFill>
                  <a:srgbClr val="FF0000"/>
                </a:solidFill>
                <a:latin typeface="Capriola"/>
              </a:rPr>
              <a:t>Sorumluluk</a:t>
            </a:r>
            <a:r>
              <a:rPr lang="en-US" sz="53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Capriola"/>
              </a:rPr>
              <a:t>duygusu</a:t>
            </a:r>
            <a:r>
              <a:rPr lang="en-US" dirty="0">
                <a:solidFill>
                  <a:srgbClr val="676C49"/>
                </a:solidFill>
                <a:latin typeface="Capriola"/>
              </a:rPr>
              <a:t/>
            </a:r>
            <a:br>
              <a:rPr lang="en-US" dirty="0">
                <a:solidFill>
                  <a:srgbClr val="676C49"/>
                </a:solidFill>
                <a:latin typeface="Capriola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268760"/>
            <a:ext cx="7560840" cy="31683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rimo"/>
              </a:rPr>
              <a:t>Sorumluluk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duygusu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sistemi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içindeki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gelişmeye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başlar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Aile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sadece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anne</a:t>
            </a:r>
            <a:r>
              <a:rPr lang="en-US" dirty="0">
                <a:latin typeface="Arimo"/>
              </a:rPr>
              <a:t> baba </a:t>
            </a:r>
            <a:r>
              <a:rPr lang="en-US" dirty="0" err="1">
                <a:latin typeface="Arimo"/>
              </a:rPr>
              <a:t>değil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herkes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sorumluluk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duygusunu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paylaşır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Elbette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çocuklara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yaşları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oranında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sorumluluk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verilmelidir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Tüm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sorumluluğu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kendi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üzerine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alan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çocuğunu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sorumluluktan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kurtaran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anne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babalar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kendi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yaşamını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biçimlendirmekte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zorlanan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sürekli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başkalarının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yönetiminde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olmaya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yönelik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bireyler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yetiştirirler</a:t>
            </a:r>
            <a:r>
              <a:rPr lang="en-US" dirty="0">
                <a:latin typeface="Arimo"/>
              </a:rPr>
              <a:t>. Bu </a:t>
            </a:r>
            <a:r>
              <a:rPr lang="en-US" dirty="0" err="1">
                <a:latin typeface="Arimo"/>
              </a:rPr>
              <a:t>tür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tutumlar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sonucunda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yetişmiş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bireyler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yaşamlarında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alan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olaylardan</a:t>
            </a:r>
            <a:r>
              <a:rPr lang="en-US" dirty="0">
                <a:latin typeface="Arimo"/>
              </a:rPr>
              <a:t> da </a:t>
            </a:r>
            <a:r>
              <a:rPr lang="en-US" dirty="0" err="1">
                <a:latin typeface="Arimo"/>
              </a:rPr>
              <a:t>sürekli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başkalarını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sorumlu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tutarlar</a:t>
            </a:r>
            <a:r>
              <a:rPr lang="en-US" dirty="0">
                <a:latin typeface="Arimo"/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04142"/>
            <a:ext cx="777686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1202485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priola"/>
              </a:rPr>
              <a:t>Zorluklarla</a:t>
            </a:r>
            <a:r>
              <a:rPr lang="en-US" sz="28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priola"/>
              </a:rPr>
              <a:t>mücadele</a:t>
            </a:r>
            <a:r>
              <a:rPr lang="en-US" sz="28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priola"/>
              </a:rPr>
              <a:t>ederek</a:t>
            </a:r>
            <a:r>
              <a:rPr lang="en-US" sz="28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priola"/>
              </a:rPr>
              <a:t>onların</a:t>
            </a:r>
            <a:r>
              <a:rPr lang="en-US" sz="28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priola"/>
              </a:rPr>
              <a:t>üstesinden</a:t>
            </a:r>
            <a:r>
              <a:rPr lang="en-US" sz="28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priola"/>
              </a:rPr>
              <a:t>gelmeyi</a:t>
            </a:r>
            <a:r>
              <a:rPr lang="en-US" sz="2800" b="1" dirty="0">
                <a:solidFill>
                  <a:srgbClr val="FF0000"/>
                </a:solidFill>
                <a:latin typeface="Capriol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priola"/>
              </a:rPr>
              <a:t>öğrenme</a:t>
            </a:r>
            <a:r>
              <a:rPr lang="en-US" sz="2800" b="1" dirty="0">
                <a:solidFill>
                  <a:srgbClr val="FF0000"/>
                </a:solidFill>
                <a:latin typeface="Capriola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Capriola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Capriola"/>
              </a:rPr>
            </a:b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2952328"/>
          </a:xfrm>
        </p:spPr>
        <p:txBody>
          <a:bodyPr/>
          <a:lstStyle/>
          <a:p>
            <a:r>
              <a:rPr lang="en-US" dirty="0" err="1">
                <a:latin typeface="Arimo"/>
              </a:rPr>
              <a:t>Çocuğa</a:t>
            </a:r>
            <a:r>
              <a:rPr lang="en-US" dirty="0">
                <a:latin typeface="Arimo"/>
              </a:rPr>
              <a:t> her </a:t>
            </a:r>
            <a:r>
              <a:rPr lang="en-US" dirty="0" err="1">
                <a:latin typeface="Arimo"/>
              </a:rPr>
              <a:t>şey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hazır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verilmemelidir</a:t>
            </a:r>
            <a:r>
              <a:rPr lang="en-US" dirty="0">
                <a:latin typeface="Arimo"/>
              </a:rPr>
              <a:t>. </a:t>
            </a:r>
            <a:r>
              <a:rPr lang="en-US" dirty="0" err="1">
                <a:latin typeface="Arimo"/>
              </a:rPr>
              <a:t>Çocuğun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bulunduğu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gelişimsel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dönem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göz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önünde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bulundurularak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çocuk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kendi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sorunları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baş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başa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bırakılabilmelidir</a:t>
            </a:r>
            <a:r>
              <a:rPr lang="en-US" dirty="0">
                <a:latin typeface="Arimo"/>
              </a:rPr>
              <a:t>. Bu </a:t>
            </a:r>
            <a:r>
              <a:rPr lang="en-US" dirty="0" err="1">
                <a:latin typeface="Arimo"/>
              </a:rPr>
              <a:t>yaklaşım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çocukların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sorunlarla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mücadele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ederek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uğraşmasına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olanak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vermek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kendisine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güvenli</a:t>
            </a:r>
            <a:r>
              <a:rPr lang="en-US" dirty="0">
                <a:latin typeface="Arimo"/>
              </a:rPr>
              <a:t>, </a:t>
            </a:r>
            <a:r>
              <a:rPr lang="en-US" dirty="0" err="1">
                <a:latin typeface="Arimo"/>
              </a:rPr>
              <a:t>sorun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çözme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becerileri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gelişmiş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bireyler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olarak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yetişmeleri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için</a:t>
            </a:r>
            <a:r>
              <a:rPr lang="en-US" dirty="0">
                <a:latin typeface="Arimo"/>
              </a:rPr>
              <a:t> </a:t>
            </a:r>
            <a:r>
              <a:rPr lang="en-US" dirty="0" err="1">
                <a:latin typeface="Arimo"/>
              </a:rPr>
              <a:t>gereklidir</a:t>
            </a:r>
            <a:r>
              <a:rPr lang="en-US" dirty="0">
                <a:latin typeface="Arimo"/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777686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86</TotalTime>
  <Words>950</Words>
  <Application>Microsoft Office PowerPoint</Application>
  <PresentationFormat>Ekran Gösterisi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Raptiye</vt:lpstr>
      <vt:lpstr>AİLEİÇİ İLETİŞİM</vt:lpstr>
      <vt:lpstr>PowerPoint Sunusu</vt:lpstr>
      <vt:lpstr>Aile İçi İletişimin Önemi! </vt:lpstr>
      <vt:lpstr>PowerPoint Sunusu</vt:lpstr>
      <vt:lpstr>Güven Ortamı </vt:lpstr>
      <vt:lpstr>Değerli olma duygusu </vt:lpstr>
      <vt:lpstr>Yakınlık ve dayanışma duygusu </vt:lpstr>
      <vt:lpstr>Sorumluluk duygusu </vt:lpstr>
      <vt:lpstr>Zorluklarla mücadele ederek onların üstesinden gelmeyi öğrenme: </vt:lpstr>
      <vt:lpstr>Ergenlikte Aile İçi İletişim Çok Daha Önemli Hale Geliyor! </vt:lpstr>
      <vt:lpstr>Ergenlikte Aile İçi İletişim Çok Daha Önemli Hale Geliyor </vt:lpstr>
      <vt:lpstr>PowerPoint Sunusu</vt:lpstr>
      <vt:lpstr>Saygı Duymak  </vt:lpstr>
      <vt:lpstr>Doğal Davranmak</vt:lpstr>
      <vt:lpstr>Empati Kurmak </vt:lpstr>
      <vt:lpstr>Etkin Dinleme </vt:lpstr>
      <vt:lpstr>Ben Dili Kullanma </vt:lpstr>
      <vt:lpstr>Göz Teması Kurma </vt:lpstr>
      <vt:lpstr>PowerPoint Sunusu</vt:lpstr>
      <vt:lpstr>Emir Cümleleri Kurmak; </vt:lpstr>
      <vt:lpstr>Gözdağı Vererek Konuşma Biçimi; </vt:lpstr>
      <vt:lpstr>Sıklıkla Yargılamak, Eleştirmek; </vt:lpstr>
      <vt:lpstr>Ad takmak, alay etmek; </vt:lpstr>
      <vt:lpstr>Sürekli Öğüt Verme;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AİLEİÇİ İLETİŞİM</dc:title>
  <dc:creator>pc</dc:creator>
  <cp:lastModifiedBy>pc</cp:lastModifiedBy>
  <cp:revision>12</cp:revision>
  <dcterms:created xsi:type="dcterms:W3CDTF">2025-04-18T09:01:47Z</dcterms:created>
  <dcterms:modified xsi:type="dcterms:W3CDTF">2025-04-18T10:39:05Z</dcterms:modified>
</cp:coreProperties>
</file>